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4003" r:id="rId1"/>
  </p:sldMasterIdLst>
  <p:sldIdLst>
    <p:sldId id="256" r:id="rId2"/>
    <p:sldId id="257" r:id="rId3"/>
    <p:sldId id="258" r:id="rId4"/>
    <p:sldId id="259" r:id="rId5"/>
    <p:sldId id="260" r:id="rId6"/>
    <p:sldId id="261" r:id="rId7"/>
    <p:sldId id="266" r:id="rId8"/>
    <p:sldId id="265" r:id="rId9"/>
    <p:sldId id="268" r:id="rId10"/>
    <p:sldId id="267" r:id="rId11"/>
    <p:sldId id="270" r:id="rId12"/>
    <p:sldId id="262" r:id="rId13"/>
    <p:sldId id="263" r:id="rId14"/>
    <p:sldId id="269" r:id="rId15"/>
    <p:sldId id="264"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5076" autoAdjust="0"/>
  </p:normalViewPr>
  <p:slideViewPr>
    <p:cSldViewPr snapToGrid="0">
      <p:cViewPr varScale="1">
        <p:scale>
          <a:sx n="74" d="100"/>
          <a:sy n="74" d="100"/>
        </p:scale>
        <p:origin x="1013"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2.png>
</file>

<file path=ppt/media/image3.png>
</file>

<file path=ppt/media/image4.png>
</file>

<file path=ppt/media/image5.png>
</file>

<file path=ppt/media/image6.png>
</file>

<file path=ppt/media/image7.png>
</file>

<file path=ppt/media/media1.m4a>
</file>

<file path=ppt/media/media10.m4a>
</file>

<file path=ppt/media/media11.m4a>
</file>

<file path=ppt/media/media12.m4a>
</file>

<file path=ppt/media/media13.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03D08B8-E015-46D4-B137-0665D781D8EF}" type="datetimeFigureOut">
              <a:rPr lang="en-US" smtClean="0"/>
              <a:t>5/8/2023</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FBE70C51-CA95-4B2F-9E9D-1DD534F40935}" type="slidenum">
              <a:rPr lang="en-US" smtClean="0"/>
              <a:t>‹#›</a:t>
            </a:fld>
            <a:endParaRPr lang="en-US"/>
          </a:p>
        </p:txBody>
      </p:sp>
    </p:spTree>
    <p:extLst>
      <p:ext uri="{BB962C8B-B14F-4D97-AF65-F5344CB8AC3E}">
        <p14:creationId xmlns:p14="http://schemas.microsoft.com/office/powerpoint/2010/main" val="163267083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03D08B8-E015-46D4-B137-0665D781D8EF}"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E70C51-CA95-4B2F-9E9D-1DD534F40935}" type="slidenum">
              <a:rPr lang="en-US" smtClean="0"/>
              <a:t>‹#›</a:t>
            </a:fld>
            <a:endParaRPr lang="en-US"/>
          </a:p>
        </p:txBody>
      </p:sp>
    </p:spTree>
    <p:extLst>
      <p:ext uri="{BB962C8B-B14F-4D97-AF65-F5344CB8AC3E}">
        <p14:creationId xmlns:p14="http://schemas.microsoft.com/office/powerpoint/2010/main" val="208830473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03D08B8-E015-46D4-B137-0665D781D8EF}"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E70C51-CA95-4B2F-9E9D-1DD534F40935}" type="slidenum">
              <a:rPr lang="en-US" smtClean="0"/>
              <a:t>‹#›</a:t>
            </a:fld>
            <a:endParaRPr lang="en-US"/>
          </a:p>
        </p:txBody>
      </p:sp>
    </p:spTree>
    <p:extLst>
      <p:ext uri="{BB962C8B-B14F-4D97-AF65-F5344CB8AC3E}">
        <p14:creationId xmlns:p14="http://schemas.microsoft.com/office/powerpoint/2010/main" val="270278127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03D08B8-E015-46D4-B137-0665D781D8EF}"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E70C51-CA95-4B2F-9E9D-1DD534F40935}" type="slidenum">
              <a:rPr lang="en-US" smtClean="0"/>
              <a:t>‹#›</a:t>
            </a:fld>
            <a:endParaRPr lang="en-US"/>
          </a:p>
        </p:txBody>
      </p:sp>
    </p:spTree>
    <p:extLst>
      <p:ext uri="{BB962C8B-B14F-4D97-AF65-F5344CB8AC3E}">
        <p14:creationId xmlns:p14="http://schemas.microsoft.com/office/powerpoint/2010/main" val="13613721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03D08B8-E015-46D4-B137-0665D781D8EF}"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E70C51-CA95-4B2F-9E9D-1DD534F40935}" type="slidenum">
              <a:rPr lang="en-US" smtClean="0"/>
              <a:t>‹#›</a:t>
            </a:fld>
            <a:endParaRPr lang="en-US"/>
          </a:p>
        </p:txBody>
      </p:sp>
    </p:spTree>
    <p:extLst>
      <p:ext uri="{BB962C8B-B14F-4D97-AF65-F5344CB8AC3E}">
        <p14:creationId xmlns:p14="http://schemas.microsoft.com/office/powerpoint/2010/main" val="217997627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03D08B8-E015-46D4-B137-0665D781D8EF}"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E70C51-CA95-4B2F-9E9D-1DD534F40935}" type="slidenum">
              <a:rPr lang="en-US" smtClean="0"/>
              <a:t>‹#›</a:t>
            </a:fld>
            <a:endParaRPr lang="en-US"/>
          </a:p>
        </p:txBody>
      </p:sp>
    </p:spTree>
    <p:extLst>
      <p:ext uri="{BB962C8B-B14F-4D97-AF65-F5344CB8AC3E}">
        <p14:creationId xmlns:p14="http://schemas.microsoft.com/office/powerpoint/2010/main" val="241946038"/>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Click to 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03D08B8-E015-46D4-B137-0665D781D8EF}"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E70C51-CA95-4B2F-9E9D-1DD534F40935}" type="slidenum">
              <a:rPr lang="en-US" smtClean="0"/>
              <a:t>‹#›</a:t>
            </a:fld>
            <a:endParaRPr lang="en-US"/>
          </a:p>
        </p:txBody>
      </p:sp>
    </p:spTree>
    <p:extLst>
      <p:ext uri="{BB962C8B-B14F-4D97-AF65-F5344CB8AC3E}">
        <p14:creationId xmlns:p14="http://schemas.microsoft.com/office/powerpoint/2010/main" val="286712335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3D08B8-E015-46D4-B137-0665D781D8EF}"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E70C51-CA95-4B2F-9E9D-1DD534F40935}" type="slidenum">
              <a:rPr lang="en-US" smtClean="0"/>
              <a:t>‹#›</a:t>
            </a:fld>
            <a:endParaRPr lang="en-US"/>
          </a:p>
        </p:txBody>
      </p:sp>
    </p:spTree>
    <p:extLst>
      <p:ext uri="{BB962C8B-B14F-4D97-AF65-F5344CB8AC3E}">
        <p14:creationId xmlns:p14="http://schemas.microsoft.com/office/powerpoint/2010/main" val="41231415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3D08B8-E015-46D4-B137-0665D781D8EF}"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E70C51-CA95-4B2F-9E9D-1DD534F40935}" type="slidenum">
              <a:rPr lang="en-US" smtClean="0"/>
              <a:t>‹#›</a:t>
            </a:fld>
            <a:endParaRPr lang="en-US"/>
          </a:p>
        </p:txBody>
      </p:sp>
    </p:spTree>
    <p:extLst>
      <p:ext uri="{BB962C8B-B14F-4D97-AF65-F5344CB8AC3E}">
        <p14:creationId xmlns:p14="http://schemas.microsoft.com/office/powerpoint/2010/main" val="352109365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3D08B8-E015-46D4-B137-0665D781D8EF}"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FBE70C51-CA95-4B2F-9E9D-1DD534F40935}" type="slidenum">
              <a:rPr lang="en-US" smtClean="0"/>
              <a:t>‹#›</a:t>
            </a:fld>
            <a:endParaRPr lang="en-US"/>
          </a:p>
        </p:txBody>
      </p:sp>
    </p:spTree>
    <p:extLst>
      <p:ext uri="{BB962C8B-B14F-4D97-AF65-F5344CB8AC3E}">
        <p14:creationId xmlns:p14="http://schemas.microsoft.com/office/powerpoint/2010/main" val="38560392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003D08B8-E015-46D4-B137-0665D781D8EF}" type="datetimeFigureOut">
              <a:rPr lang="en-US" smtClean="0"/>
              <a:t>5/8/2023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BE70C51-CA95-4B2F-9E9D-1DD534F40935}" type="slidenum">
              <a:rPr lang="en-US" smtClean="0"/>
              <a:t>‹#›</a:t>
            </a:fld>
            <a:endParaRPr lang="en-US"/>
          </a:p>
        </p:txBody>
      </p:sp>
    </p:spTree>
    <p:extLst>
      <p:ext uri="{BB962C8B-B14F-4D97-AF65-F5344CB8AC3E}">
        <p14:creationId xmlns:p14="http://schemas.microsoft.com/office/powerpoint/2010/main" val="191159446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03D08B8-E015-46D4-B137-0665D781D8EF}"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E70C51-CA95-4B2F-9E9D-1DD534F40935}" type="slidenum">
              <a:rPr lang="en-US" smtClean="0"/>
              <a:t>‹#›</a:t>
            </a:fld>
            <a:endParaRPr lang="en-US"/>
          </a:p>
        </p:txBody>
      </p:sp>
    </p:spTree>
    <p:extLst>
      <p:ext uri="{BB962C8B-B14F-4D97-AF65-F5344CB8AC3E}">
        <p14:creationId xmlns:p14="http://schemas.microsoft.com/office/powerpoint/2010/main" val="31456254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03D08B8-E015-46D4-B137-0665D781D8EF}" type="datetimeFigureOut">
              <a:rPr lang="en-US" smtClean="0"/>
              <a:t>5/8/2023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BE70C51-CA95-4B2F-9E9D-1DD534F40935}" type="slidenum">
              <a:rPr lang="en-US" smtClean="0"/>
              <a:t>‹#›</a:t>
            </a:fld>
            <a:endParaRPr lang="en-US"/>
          </a:p>
        </p:txBody>
      </p:sp>
    </p:spTree>
    <p:extLst>
      <p:ext uri="{BB962C8B-B14F-4D97-AF65-F5344CB8AC3E}">
        <p14:creationId xmlns:p14="http://schemas.microsoft.com/office/powerpoint/2010/main" val="38114477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03D08B8-E015-46D4-B137-0665D781D8EF}" type="datetimeFigureOut">
              <a:rPr lang="en-US" smtClean="0"/>
              <a:t>5/8/2023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BE70C51-CA95-4B2F-9E9D-1DD534F40935}" type="slidenum">
              <a:rPr lang="en-US" smtClean="0"/>
              <a:t>‹#›</a:t>
            </a:fld>
            <a:endParaRPr lang="en-US"/>
          </a:p>
        </p:txBody>
      </p:sp>
    </p:spTree>
    <p:extLst>
      <p:ext uri="{BB962C8B-B14F-4D97-AF65-F5344CB8AC3E}">
        <p14:creationId xmlns:p14="http://schemas.microsoft.com/office/powerpoint/2010/main" val="14429991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03D08B8-E015-46D4-B137-0665D781D8EF}" type="datetimeFigureOut">
              <a:rPr lang="en-US" smtClean="0"/>
              <a:t>5/8/2023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BE70C51-CA95-4B2F-9E9D-1DD534F40935}" type="slidenum">
              <a:rPr lang="en-US" smtClean="0"/>
              <a:t>‹#›</a:t>
            </a:fld>
            <a:endParaRPr lang="en-US"/>
          </a:p>
        </p:txBody>
      </p:sp>
    </p:spTree>
    <p:extLst>
      <p:ext uri="{BB962C8B-B14F-4D97-AF65-F5344CB8AC3E}">
        <p14:creationId xmlns:p14="http://schemas.microsoft.com/office/powerpoint/2010/main" val="28266672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03D08B8-E015-46D4-B137-0665D781D8EF}"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E70C51-CA95-4B2F-9E9D-1DD534F40935}" type="slidenum">
              <a:rPr lang="en-US" smtClean="0"/>
              <a:t>‹#›</a:t>
            </a:fld>
            <a:endParaRPr lang="en-US"/>
          </a:p>
        </p:txBody>
      </p:sp>
    </p:spTree>
    <p:extLst>
      <p:ext uri="{BB962C8B-B14F-4D97-AF65-F5344CB8AC3E}">
        <p14:creationId xmlns:p14="http://schemas.microsoft.com/office/powerpoint/2010/main" val="377027015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03D08B8-E015-46D4-B137-0665D781D8EF}" type="datetimeFigureOut">
              <a:rPr lang="en-US" smtClean="0"/>
              <a:t>5/8/2023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BE70C51-CA95-4B2F-9E9D-1DD534F40935}" type="slidenum">
              <a:rPr lang="en-US" smtClean="0"/>
              <a:t>‹#›</a:t>
            </a:fld>
            <a:endParaRPr lang="en-US"/>
          </a:p>
        </p:txBody>
      </p:sp>
    </p:spTree>
    <p:extLst>
      <p:ext uri="{BB962C8B-B14F-4D97-AF65-F5344CB8AC3E}">
        <p14:creationId xmlns:p14="http://schemas.microsoft.com/office/powerpoint/2010/main" val="420453953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03D08B8-E015-46D4-B137-0665D781D8EF}" type="datetimeFigureOut">
              <a:rPr lang="en-US" smtClean="0"/>
              <a:t>5/8/2023</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FBE70C51-CA95-4B2F-9E9D-1DD534F40935}" type="slidenum">
              <a:rPr lang="en-US" smtClean="0"/>
              <a:t>‹#›</a:t>
            </a:fld>
            <a:endParaRPr lang="en-US"/>
          </a:p>
        </p:txBody>
      </p:sp>
    </p:spTree>
    <p:extLst>
      <p:ext uri="{BB962C8B-B14F-4D97-AF65-F5344CB8AC3E}">
        <p14:creationId xmlns:p14="http://schemas.microsoft.com/office/powerpoint/2010/main" val="242890473"/>
      </p:ext>
    </p:extLst>
  </p:cSld>
  <p:clrMap bg1="lt1" tx1="dk1" bg2="lt2" tx2="dk2" accent1="accent1" accent2="accent2" accent3="accent3" accent4="accent4" accent5="accent5" accent6="accent6" hlink="hlink" folHlink="folHlink"/>
  <p:sldLayoutIdLst>
    <p:sldLayoutId id="2147484004" r:id="rId1"/>
    <p:sldLayoutId id="2147484005" r:id="rId2"/>
    <p:sldLayoutId id="2147484006" r:id="rId3"/>
    <p:sldLayoutId id="2147484007" r:id="rId4"/>
    <p:sldLayoutId id="2147484008" r:id="rId5"/>
    <p:sldLayoutId id="2147484009" r:id="rId6"/>
    <p:sldLayoutId id="2147484010" r:id="rId7"/>
    <p:sldLayoutId id="2147484011" r:id="rId8"/>
    <p:sldLayoutId id="2147484012" r:id="rId9"/>
    <p:sldLayoutId id="2147484013" r:id="rId10"/>
    <p:sldLayoutId id="2147484014" r:id="rId11"/>
    <p:sldLayoutId id="2147484015" r:id="rId12"/>
    <p:sldLayoutId id="2147484016" r:id="rId13"/>
    <p:sldLayoutId id="2147484017" r:id="rId14"/>
    <p:sldLayoutId id="2147484018" r:id="rId15"/>
    <p:sldLayoutId id="2147484019" r:id="rId16"/>
    <p:sldLayoutId id="2147484020"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hyperlink" Target="https://wires.onlinelibrary.wiley.com/doi/full/10.1002/widm.1253#widm1253-bib-0031" TargetMode="External"/><Relationship Id="rId4" Type="http://schemas.openxmlformats.org/officeDocument/2006/relationships/hyperlink" Target="https://wires.onlinelibrary.wiley.com/doi/full/10.1002/widm.1253#widm1253-bib-0018" TargetMode="Externa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5" Type="http://schemas.openxmlformats.org/officeDocument/2006/relationships/image" Target="../media/image2.pn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2.pn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2.png"/><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alpha val="89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62335-8ACA-402E-939E-41249A225516}"/>
              </a:ext>
            </a:extLst>
          </p:cNvPr>
          <p:cNvSpPr>
            <a:spLocks noGrp="1"/>
          </p:cNvSpPr>
          <p:nvPr>
            <p:ph type="ctrTitle"/>
          </p:nvPr>
        </p:nvSpPr>
        <p:spPr>
          <a:xfrm>
            <a:off x="1907636" y="1939368"/>
            <a:ext cx="9743890" cy="1080655"/>
          </a:xfrm>
        </p:spPr>
        <p:txBody>
          <a:bodyPr>
            <a:normAutofit/>
          </a:bodyPr>
          <a:lstStyle/>
          <a:p>
            <a:r>
              <a:rPr lang="en-US" sz="2400" b="1" kern="100" dirty="0">
                <a:effectLst/>
                <a:latin typeface="Times New Roman" panose="02020603050405020304" pitchFamily="18" charset="0"/>
                <a:ea typeface="DengXian" panose="02010600030101010101" pitchFamily="2" charset="-122"/>
                <a:cs typeface="Times New Roman" panose="02020603050405020304" pitchFamily="18" charset="0"/>
              </a:rPr>
              <a:t>Interpreting Deep Learning Models in Natural Language Processing</a:t>
            </a:r>
            <a:br>
              <a:rPr lang="en-US" sz="2400" kern="100" dirty="0">
                <a:effectLst/>
                <a:latin typeface="Times New Roman" panose="02020603050405020304" pitchFamily="18" charset="0"/>
                <a:ea typeface="DengXian" panose="02010600030101010101" pitchFamily="2" charset="-122"/>
                <a:cs typeface="Times New Roman" panose="02020603050405020304" pitchFamily="18" charset="0"/>
              </a:rPr>
            </a:br>
            <a:endParaRPr lang="en-US" sz="2400" dirty="0">
              <a:latin typeface="Times New Roman" panose="02020603050405020304" pitchFamily="18" charset="0"/>
              <a:cs typeface="Times New Roman" panose="02020603050405020304" pitchFamily="18" charset="0"/>
            </a:endParaRPr>
          </a:p>
        </p:txBody>
      </p:sp>
      <p:sp>
        <p:nvSpPr>
          <p:cNvPr id="3" name="Subtitle 2">
            <a:extLst>
              <a:ext uri="{FF2B5EF4-FFF2-40B4-BE49-F238E27FC236}">
                <a16:creationId xmlns:a16="http://schemas.microsoft.com/office/drawing/2014/main" id="{BE256DFB-20C0-4C98-811C-2CD7C1A40BA6}"/>
              </a:ext>
            </a:extLst>
          </p:cNvPr>
          <p:cNvSpPr>
            <a:spLocks noGrp="1"/>
          </p:cNvSpPr>
          <p:nvPr>
            <p:ph type="subTitle" idx="1"/>
          </p:nvPr>
        </p:nvSpPr>
        <p:spPr>
          <a:xfrm>
            <a:off x="3184753" y="4784272"/>
            <a:ext cx="8248072" cy="1388534"/>
          </a:xfrm>
        </p:spPr>
        <p:txBody>
          <a:bodyPr>
            <a:normAutofit/>
          </a:bodyPr>
          <a:lstStyle/>
          <a:p>
            <a:r>
              <a:rPr lang="en-US" sz="1800" dirty="0" err="1">
                <a:latin typeface="Times New Roman" panose="02020603050405020304" pitchFamily="18" charset="0"/>
                <a:cs typeface="Times New Roman" panose="02020603050405020304" pitchFamily="18" charset="0"/>
              </a:rPr>
              <a:t>Tongxiang</a:t>
            </a:r>
            <a:r>
              <a:rPr lang="en-US" sz="1800" dirty="0">
                <a:latin typeface="Times New Roman" panose="02020603050405020304" pitchFamily="18" charset="0"/>
                <a:cs typeface="Times New Roman" panose="02020603050405020304" pitchFamily="18" charset="0"/>
              </a:rPr>
              <a:t> Lu</a:t>
            </a:r>
          </a:p>
          <a:p>
            <a:endParaRPr lang="en-US" sz="1800" dirty="0">
              <a:latin typeface="Times New Roman" panose="02020603050405020304" pitchFamily="18" charset="0"/>
              <a:cs typeface="Times New Roman" panose="02020603050405020304" pitchFamily="18" charset="0"/>
            </a:endParaRPr>
          </a:p>
          <a:p>
            <a:r>
              <a:rPr lang="en-US" sz="1800" dirty="0">
                <a:latin typeface="Times New Roman" panose="02020603050405020304" pitchFamily="18" charset="0"/>
                <a:cs typeface="Times New Roman" panose="02020603050405020304" pitchFamily="18" charset="0"/>
              </a:rPr>
              <a:t>May 8</a:t>
            </a:r>
            <a:r>
              <a:rPr lang="en-US" sz="1800" baseline="30000" dirty="0">
                <a:latin typeface="Times New Roman" panose="02020603050405020304" pitchFamily="18" charset="0"/>
                <a:cs typeface="Times New Roman" panose="02020603050405020304" pitchFamily="18" charset="0"/>
              </a:rPr>
              <a:t>th</a:t>
            </a:r>
            <a:r>
              <a:rPr lang="en-US" sz="1800" dirty="0">
                <a:latin typeface="Times New Roman" panose="02020603050405020304" pitchFamily="18" charset="0"/>
                <a:cs typeface="Times New Roman" panose="02020603050405020304" pitchFamily="18" charset="0"/>
              </a:rPr>
              <a:t>, 2023</a:t>
            </a:r>
          </a:p>
        </p:txBody>
      </p:sp>
      <p:pic>
        <p:nvPicPr>
          <p:cNvPr id="28" name="Audio 27">
            <a:hlinkClick r:id="" action="ppaction://media"/>
            <a:extLst>
              <a:ext uri="{FF2B5EF4-FFF2-40B4-BE49-F238E27FC236}">
                <a16:creationId xmlns:a16="http://schemas.microsoft.com/office/drawing/2014/main" id="{9C3040E4-7E60-CA17-0083-98028E5BBFCF}"/>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60498855"/>
      </p:ext>
    </p:extLst>
  </p:cSld>
  <p:clrMapOvr>
    <a:masterClrMapping/>
  </p:clrMapOvr>
  <mc:AlternateContent xmlns:mc="http://schemas.openxmlformats.org/markup-compatibility/2006">
    <mc:Choice xmlns:p14="http://schemas.microsoft.com/office/powerpoint/2010/main" Requires="p14">
      <p:transition spd="slow" p14:dur="2000" advTm="31742"/>
    </mc:Choice>
    <mc:Fallback>
      <p:transition spd="slow" advTm="317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8"/>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1613A3-D48D-4C93-9286-1D55FAF5FB4F}"/>
              </a:ext>
            </a:extLst>
          </p:cNvPr>
          <p:cNvSpPr>
            <a:spLocks noGrp="1"/>
          </p:cNvSpPr>
          <p:nvPr>
            <p:ph type="title"/>
          </p:nvPr>
        </p:nvSpPr>
        <p:spPr>
          <a:xfrm>
            <a:off x="97963" y="218768"/>
            <a:ext cx="5703070" cy="739877"/>
          </a:xfrm>
        </p:spPr>
        <p:txBody>
          <a:bodyPr>
            <a:normAutofit/>
          </a:bodyPr>
          <a:lstStyle/>
          <a:p>
            <a:r>
              <a:rPr lang="en-US" sz="2400" b="1" kern="100" dirty="0">
                <a:effectLst/>
                <a:latin typeface="Times New Roman" panose="02020603050405020304" pitchFamily="18" charset="0"/>
                <a:ea typeface="DengXian" panose="02010600030101010101" pitchFamily="2" charset="-122"/>
                <a:cs typeface="Times New Roman" panose="02020603050405020304" pitchFamily="18" charset="0"/>
              </a:rPr>
              <a:t>Transformers</a:t>
            </a:r>
            <a:endParaRPr lang="en-US" sz="2400" dirty="0"/>
          </a:p>
        </p:txBody>
      </p:sp>
      <p:pic>
        <p:nvPicPr>
          <p:cNvPr id="5" name="Content Placeholder 4">
            <a:extLst>
              <a:ext uri="{FF2B5EF4-FFF2-40B4-BE49-F238E27FC236}">
                <a16:creationId xmlns:a16="http://schemas.microsoft.com/office/drawing/2014/main" id="{65B2A0B7-7609-4BE3-A87B-ADDB11E9A90F}"/>
              </a:ext>
            </a:extLst>
          </p:cNvPr>
          <p:cNvPicPr>
            <a:picLocks noGrp="1" noChangeAspect="1"/>
          </p:cNvPicPr>
          <p:nvPr>
            <p:ph idx="1"/>
          </p:nvPr>
        </p:nvPicPr>
        <p:blipFill>
          <a:blip r:embed="rId4"/>
          <a:stretch>
            <a:fillRect/>
          </a:stretch>
        </p:blipFill>
        <p:spPr>
          <a:xfrm>
            <a:off x="2128293" y="958645"/>
            <a:ext cx="6002984" cy="3925028"/>
          </a:xfrm>
        </p:spPr>
      </p:pic>
      <p:sp>
        <p:nvSpPr>
          <p:cNvPr id="7" name="TextBox 6">
            <a:extLst>
              <a:ext uri="{FF2B5EF4-FFF2-40B4-BE49-F238E27FC236}">
                <a16:creationId xmlns:a16="http://schemas.microsoft.com/office/drawing/2014/main" id="{7C3D815B-7BD9-4F94-B432-C2C2DC10336B}"/>
              </a:ext>
            </a:extLst>
          </p:cNvPr>
          <p:cNvSpPr txBox="1"/>
          <p:nvPr/>
        </p:nvSpPr>
        <p:spPr>
          <a:xfrm>
            <a:off x="2128293" y="5101698"/>
            <a:ext cx="6150468" cy="1200329"/>
          </a:xfrm>
          <a:prstGeom prst="rect">
            <a:avLst/>
          </a:prstGeom>
          <a:noFill/>
        </p:spPr>
        <p:txBody>
          <a:bodyPr wrap="square">
            <a:spAutoFit/>
          </a:bodyPr>
          <a:lstStyle/>
          <a:p>
            <a:r>
              <a:rPr lang="en-US" sz="1800" dirty="0">
                <a:effectLst/>
                <a:latin typeface="Times New Roman" panose="02020603050405020304" pitchFamily="18" charset="0"/>
                <a:ea typeface="DengXian" panose="02010600030101010101" pitchFamily="2" charset="-122"/>
              </a:rPr>
              <a:t>Note: As highlighted in recent studies, this limitation(a small amount of training) can result in biased models that perform poorly on certain groups or topics, leading to discrimination and exclusion.</a:t>
            </a:r>
            <a:endParaRPr lang="en-US" dirty="0"/>
          </a:p>
        </p:txBody>
      </p:sp>
      <p:pic>
        <p:nvPicPr>
          <p:cNvPr id="8" name="Audio 7">
            <a:hlinkClick r:id="" action="ppaction://media"/>
            <a:extLst>
              <a:ext uri="{FF2B5EF4-FFF2-40B4-BE49-F238E27FC236}">
                <a16:creationId xmlns:a16="http://schemas.microsoft.com/office/drawing/2014/main" id="{B61F86A9-EEFC-7F34-7FD8-410D77B3154F}"/>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872311338"/>
      </p:ext>
    </p:extLst>
  </p:cSld>
  <p:clrMapOvr>
    <a:masterClrMapping/>
  </p:clrMapOvr>
  <mc:AlternateContent xmlns:mc="http://schemas.openxmlformats.org/markup-compatibility/2006">
    <mc:Choice xmlns:p14="http://schemas.microsoft.com/office/powerpoint/2010/main" Requires="p14">
      <p:transition spd="slow" p14:dur="2000" advTm="37882"/>
    </mc:Choice>
    <mc:Fallback>
      <p:transition spd="slow" advTm="378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443BD0-ADE6-F6B9-9135-5E390B37239B}"/>
              </a:ext>
            </a:extLst>
          </p:cNvPr>
          <p:cNvSpPr>
            <a:spLocks noGrp="1"/>
          </p:cNvSpPr>
          <p:nvPr>
            <p:ph type="title"/>
          </p:nvPr>
        </p:nvSpPr>
        <p:spPr>
          <a:xfrm>
            <a:off x="1588221" y="190500"/>
            <a:ext cx="6963498" cy="1752599"/>
          </a:xfrm>
        </p:spPr>
        <p:txBody>
          <a:bodyPr/>
          <a:lstStyle/>
          <a:p>
            <a:r>
              <a:rPr lang="en-US" sz="2400" b="1" kern="100" dirty="0">
                <a:effectLst/>
                <a:latin typeface="Times New Roman" panose="02020603050405020304" pitchFamily="18" charset="0"/>
                <a:ea typeface="DengXian" panose="02010600030101010101" pitchFamily="2" charset="-122"/>
                <a:cs typeface="Times New Roman" panose="02020603050405020304" pitchFamily="18" charset="0"/>
              </a:rPr>
              <a:t>Current Deep Learning Applications in Industries</a:t>
            </a:r>
            <a:br>
              <a:rPr lang="en-US" sz="1800" kern="100" dirty="0">
                <a:effectLst/>
                <a:latin typeface="Calibri" panose="020F0502020204030204" pitchFamily="34" charset="0"/>
                <a:ea typeface="DengXian" panose="02010600030101010101" pitchFamily="2" charset="-122"/>
                <a:cs typeface="Times New Roman" panose="02020603050405020304" pitchFamily="18" charset="0"/>
              </a:rPr>
            </a:br>
            <a:endParaRPr lang="en-US" dirty="0"/>
          </a:p>
        </p:txBody>
      </p:sp>
      <p:sp>
        <p:nvSpPr>
          <p:cNvPr id="3" name="Content Placeholder 2">
            <a:extLst>
              <a:ext uri="{FF2B5EF4-FFF2-40B4-BE49-F238E27FC236}">
                <a16:creationId xmlns:a16="http://schemas.microsoft.com/office/drawing/2014/main" id="{2E450EB5-7A12-0FA8-8896-FED1EC94DA4F}"/>
              </a:ext>
            </a:extLst>
          </p:cNvPr>
          <p:cNvSpPr>
            <a:spLocks noGrp="1"/>
          </p:cNvSpPr>
          <p:nvPr>
            <p:ph idx="1"/>
          </p:nvPr>
        </p:nvSpPr>
        <p:spPr>
          <a:xfrm>
            <a:off x="1733695" y="1357744"/>
            <a:ext cx="10184678" cy="4648201"/>
          </a:xfrm>
        </p:spPr>
        <p:txBody>
          <a:bodyPr>
            <a:noAutofit/>
          </a:bodyPr>
          <a:lstStyle/>
          <a:p>
            <a:pPr>
              <a:lnSpc>
                <a:spcPct val="200000"/>
              </a:lnSpc>
            </a:pPr>
            <a:r>
              <a:rPr lang="en-US" sz="1800" b="1" kern="100" dirty="0">
                <a:effectLst/>
                <a:latin typeface="Times New Roman" panose="02020603050405020304" pitchFamily="18" charset="0"/>
                <a:ea typeface="DengXian" panose="02010600030101010101" pitchFamily="2" charset="-122"/>
                <a:cs typeface="Times New Roman" panose="02020603050405020304" pitchFamily="18" charset="0"/>
              </a:rPr>
              <a:t>Current Deep Learning Applications in Healthcare</a:t>
            </a:r>
          </a:p>
          <a:p>
            <a:pPr marL="0" indent="0">
              <a:lnSpc>
                <a:spcPct val="200000"/>
              </a:lnSpc>
              <a:buNone/>
            </a:pPr>
            <a:r>
              <a:rPr lang="en-US" sz="1800" dirty="0">
                <a:latin typeface="Times New Roman" panose="02020603050405020304" pitchFamily="18" charset="0"/>
                <a:ea typeface="DengXian" panose="02010600030101010101" pitchFamily="2" charset="-122"/>
              </a:rPr>
              <a:t>      P</a:t>
            </a:r>
            <a:r>
              <a:rPr lang="en-US" sz="1800" dirty="0">
                <a:effectLst/>
                <a:latin typeface="Times New Roman" panose="02020603050405020304" pitchFamily="18" charset="0"/>
                <a:ea typeface="DengXian" panose="02010600030101010101" pitchFamily="2" charset="-122"/>
              </a:rPr>
              <a:t>redict disease progression &amp; recommend treatment plans in clinical decision support systems </a:t>
            </a:r>
          </a:p>
          <a:p>
            <a:pPr marL="0" indent="0">
              <a:lnSpc>
                <a:spcPct val="200000"/>
              </a:lnSpc>
              <a:buNone/>
            </a:pPr>
            <a:r>
              <a:rPr lang="en-US" sz="1800" dirty="0">
                <a:effectLst/>
                <a:latin typeface="Times New Roman" panose="02020603050405020304" pitchFamily="18" charset="0"/>
                <a:ea typeface="DengXian" panose="02010600030101010101" pitchFamily="2" charset="-122"/>
              </a:rPr>
              <a:t>      (</a:t>
            </a:r>
            <a:r>
              <a:rPr lang="en-US" sz="1800" dirty="0" err="1">
                <a:effectLst/>
                <a:latin typeface="Times New Roman" panose="02020603050405020304" pitchFamily="18" charset="0"/>
                <a:ea typeface="DengXian" panose="02010600030101010101" pitchFamily="2" charset="-122"/>
              </a:rPr>
              <a:t>Rajkomar</a:t>
            </a:r>
            <a:r>
              <a:rPr lang="en-US" sz="1800" dirty="0">
                <a:effectLst/>
                <a:latin typeface="Times New Roman" panose="02020603050405020304" pitchFamily="18" charset="0"/>
                <a:ea typeface="DengXian" panose="02010600030101010101" pitchFamily="2" charset="-122"/>
              </a:rPr>
              <a:t> et al., 2018).</a:t>
            </a:r>
            <a:endParaRPr lang="en-US" sz="1800" kern="100" dirty="0">
              <a:effectLst/>
              <a:latin typeface="Times New Roman" panose="02020603050405020304" pitchFamily="18" charset="0"/>
              <a:ea typeface="DengXian" panose="02010600030101010101" pitchFamily="2" charset="-122"/>
              <a:cs typeface="Times New Roman" panose="02020603050405020304" pitchFamily="18" charset="0"/>
            </a:endParaRPr>
          </a:p>
          <a:p>
            <a:pPr>
              <a:lnSpc>
                <a:spcPct val="200000"/>
              </a:lnSpc>
            </a:pPr>
            <a:r>
              <a:rPr lang="en-US" sz="1800" b="1" kern="100" dirty="0">
                <a:effectLst/>
                <a:latin typeface="Times New Roman" panose="02020603050405020304" pitchFamily="18" charset="0"/>
                <a:ea typeface="DengXian" panose="02010600030101010101" pitchFamily="2" charset="-122"/>
                <a:cs typeface="Times New Roman" panose="02020603050405020304" pitchFamily="18" charset="0"/>
              </a:rPr>
              <a:t>Current Deep Learning Applications in Transportation</a:t>
            </a:r>
          </a:p>
          <a:p>
            <a:pPr marL="0" indent="0">
              <a:lnSpc>
                <a:spcPct val="200000"/>
              </a:lnSpc>
              <a:buNone/>
            </a:pPr>
            <a:r>
              <a:rPr lang="en-US" sz="1800" kern="100" dirty="0">
                <a:effectLst/>
                <a:latin typeface="Times New Roman" panose="02020603050405020304" pitchFamily="18" charset="0"/>
                <a:ea typeface="DengXian" panose="02010600030101010101" pitchFamily="2" charset="-122"/>
                <a:cs typeface="Times New Roman" panose="02020603050405020304" pitchFamily="18" charset="0"/>
              </a:rPr>
              <a:t>      R</a:t>
            </a:r>
            <a:r>
              <a:rPr lang="en-US" sz="1800" dirty="0">
                <a:effectLst/>
                <a:latin typeface="Times New Roman" panose="02020603050405020304" pitchFamily="18" charset="0"/>
                <a:ea typeface="DengXian" panose="02010600030101010101" pitchFamily="2" charset="-122"/>
              </a:rPr>
              <a:t>ecognize objects, detect pedestrians, and predict other vehicles' behavior (Bojarski et al., 2016).</a:t>
            </a:r>
            <a:endParaRPr lang="en-US" sz="1800" kern="100" dirty="0">
              <a:effectLst/>
              <a:latin typeface="Times New Roman" panose="02020603050405020304" pitchFamily="18" charset="0"/>
              <a:ea typeface="DengXian" panose="02010600030101010101" pitchFamily="2" charset="-122"/>
              <a:cs typeface="Times New Roman" panose="02020603050405020304" pitchFamily="18" charset="0"/>
            </a:endParaRPr>
          </a:p>
          <a:p>
            <a:pPr>
              <a:lnSpc>
                <a:spcPct val="200000"/>
              </a:lnSpc>
            </a:pPr>
            <a:r>
              <a:rPr lang="en-US" sz="1800" b="1" kern="100" dirty="0">
                <a:effectLst/>
                <a:latin typeface="Times New Roman" panose="02020603050405020304" pitchFamily="18" charset="0"/>
                <a:ea typeface="DengXian" panose="02010600030101010101" pitchFamily="2" charset="-122"/>
                <a:cs typeface="Times New Roman" panose="02020603050405020304" pitchFamily="18" charset="0"/>
              </a:rPr>
              <a:t>Current Deep Learning Applications in Security</a:t>
            </a:r>
          </a:p>
          <a:p>
            <a:pPr marL="0" indent="0">
              <a:lnSpc>
                <a:spcPct val="200000"/>
              </a:lnSpc>
              <a:buNone/>
            </a:pPr>
            <a:r>
              <a:rPr lang="en-US" sz="1800" b="1" kern="100" dirty="0">
                <a:latin typeface="Times New Roman" panose="02020603050405020304" pitchFamily="18" charset="0"/>
                <a:ea typeface="DengXian" panose="02010600030101010101" pitchFamily="2" charset="-122"/>
                <a:cs typeface="Times New Roman" panose="02020603050405020304" pitchFamily="18" charset="0"/>
              </a:rPr>
              <a:t>     </a:t>
            </a:r>
            <a:r>
              <a:rPr lang="en-US" sz="1800" dirty="0">
                <a:effectLst/>
                <a:latin typeface="Times New Roman" panose="02020603050405020304" pitchFamily="18" charset="0"/>
                <a:ea typeface="DengXian" panose="02010600030101010101" pitchFamily="2" charset="-122"/>
              </a:rPr>
              <a:t>Video surveillance and facial recognition also utilize deep learning models</a:t>
            </a:r>
            <a:endParaRPr lang="en-US" sz="1800" kern="100" dirty="0">
              <a:effectLst/>
              <a:latin typeface="Times New Roman" panose="02020603050405020304" pitchFamily="18" charset="0"/>
              <a:ea typeface="DengXian" panose="02010600030101010101" pitchFamily="2" charset="-122"/>
              <a:cs typeface="Times New Roman" panose="02020603050405020304" pitchFamily="18" charset="0"/>
            </a:endParaRPr>
          </a:p>
          <a:p>
            <a:endParaRPr lang="en-US" sz="1800" dirty="0"/>
          </a:p>
        </p:txBody>
      </p:sp>
      <p:pic>
        <p:nvPicPr>
          <p:cNvPr id="19" name="Audio 18">
            <a:hlinkClick r:id="" action="ppaction://media"/>
            <a:extLst>
              <a:ext uri="{FF2B5EF4-FFF2-40B4-BE49-F238E27FC236}">
                <a16:creationId xmlns:a16="http://schemas.microsoft.com/office/drawing/2014/main" id="{A45723C9-7DA7-452C-FAF1-EB39F4BBB9E1}"/>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512846132"/>
      </p:ext>
    </p:extLst>
  </p:cSld>
  <p:clrMapOvr>
    <a:masterClrMapping/>
  </p:clrMapOvr>
  <mc:AlternateContent xmlns:mc="http://schemas.openxmlformats.org/markup-compatibility/2006">
    <mc:Choice xmlns:p14="http://schemas.microsoft.com/office/powerpoint/2010/main" Requires="p14">
      <p:transition spd="slow" p14:dur="2000" advTm="63612"/>
    </mc:Choice>
    <mc:Fallback>
      <p:transition spd="slow" advTm="636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F9F407-A2AE-4B78-822B-F72FCF4B8A00}"/>
              </a:ext>
            </a:extLst>
          </p:cNvPr>
          <p:cNvSpPr>
            <a:spLocks noGrp="1"/>
          </p:cNvSpPr>
          <p:nvPr>
            <p:ph type="title"/>
          </p:nvPr>
        </p:nvSpPr>
        <p:spPr>
          <a:xfrm>
            <a:off x="1526960" y="431308"/>
            <a:ext cx="6462944" cy="1752599"/>
          </a:xfrm>
        </p:spPr>
        <p:txBody>
          <a:bodyPr>
            <a:normAutofit/>
          </a:bodyPr>
          <a:lstStyle/>
          <a:p>
            <a:r>
              <a:rPr lang="en-US" b="0" i="0" dirty="0">
                <a:solidFill>
                  <a:srgbClr val="374151"/>
                </a:solidFill>
                <a:effectLst/>
                <a:latin typeface="Times New Roman" panose="02020603050405020304" pitchFamily="18" charset="0"/>
                <a:cs typeface="Times New Roman" panose="02020603050405020304" pitchFamily="18" charset="0"/>
              </a:rPr>
              <a:t>Challenges and Limitations</a:t>
            </a:r>
            <a:br>
              <a:rPr lang="en-US" b="0" i="0" dirty="0">
                <a:solidFill>
                  <a:srgbClr val="374151"/>
                </a:solidFill>
                <a:effectLst/>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3C5EE414-7963-4BA6-AE74-F02E29EE2E9C}"/>
              </a:ext>
            </a:extLst>
          </p:cNvPr>
          <p:cNvSpPr>
            <a:spLocks noGrp="1"/>
          </p:cNvSpPr>
          <p:nvPr>
            <p:ph idx="1"/>
          </p:nvPr>
        </p:nvSpPr>
        <p:spPr>
          <a:xfrm>
            <a:off x="1720645" y="1740310"/>
            <a:ext cx="9094839" cy="3881963"/>
          </a:xfrm>
        </p:spPr>
        <p:txBody>
          <a:bodyPr>
            <a:noAutofit/>
          </a:bodyPr>
          <a:lstStyle/>
          <a:p>
            <a:pPr marL="0" indent="0">
              <a:lnSpc>
                <a:spcPct val="200000"/>
              </a:lnSpc>
              <a:buNone/>
            </a:pPr>
            <a:r>
              <a:rPr lang="en-US" sz="1800" b="1" i="0" dirty="0">
                <a:solidFill>
                  <a:srgbClr val="374151"/>
                </a:solidFill>
                <a:effectLst/>
                <a:latin typeface="Times New Roman" panose="02020603050405020304" pitchFamily="18" charset="0"/>
                <a:cs typeface="Times New Roman" panose="02020603050405020304" pitchFamily="18" charset="0"/>
              </a:rPr>
              <a:t>     Challenges and limitations</a:t>
            </a:r>
          </a:p>
          <a:p>
            <a:pPr marL="0" indent="0">
              <a:lnSpc>
                <a:spcPct val="200000"/>
              </a:lnSpc>
              <a:buNone/>
            </a:pPr>
            <a:r>
              <a:rPr lang="en-US" sz="1800" b="0" i="0" dirty="0">
                <a:solidFill>
                  <a:srgbClr val="374151"/>
                </a:solidFill>
                <a:effectLst/>
                <a:latin typeface="Times New Roman" panose="02020603050405020304" pitchFamily="18" charset="0"/>
                <a:cs typeface="Times New Roman" panose="02020603050405020304" pitchFamily="18" charset="0"/>
              </a:rPr>
              <a:t>     Lack of interpretability &amp; insufficient generalization.</a:t>
            </a:r>
          </a:p>
          <a:p>
            <a:pPr marL="0" indent="0">
              <a:lnSpc>
                <a:spcPct val="200000"/>
              </a:lnSpc>
              <a:buNone/>
            </a:pPr>
            <a:br>
              <a:rPr lang="en-US" sz="1800" b="0" i="0" dirty="0">
                <a:solidFill>
                  <a:srgbClr val="374151"/>
                </a:solidFill>
                <a:effectLst/>
                <a:latin typeface="Times New Roman" panose="02020603050405020304" pitchFamily="18" charset="0"/>
                <a:cs typeface="Times New Roman" panose="02020603050405020304" pitchFamily="18" charset="0"/>
              </a:rPr>
            </a:br>
            <a:r>
              <a:rPr lang="en-US" sz="1800" b="0" i="0" dirty="0">
                <a:solidFill>
                  <a:srgbClr val="374151"/>
                </a:solidFill>
                <a:effectLst/>
                <a:latin typeface="Times New Roman" panose="02020603050405020304" pitchFamily="18" charset="0"/>
                <a:cs typeface="Times New Roman" panose="02020603050405020304" pitchFamily="18" charset="0"/>
              </a:rPr>
              <a:t>  </a:t>
            </a:r>
            <a:r>
              <a:rPr lang="en-US" sz="1800" dirty="0">
                <a:solidFill>
                  <a:srgbClr val="374151"/>
                </a:solidFill>
                <a:latin typeface="Times New Roman" panose="02020603050405020304" pitchFamily="18" charset="0"/>
                <a:cs typeface="Times New Roman" panose="02020603050405020304" pitchFamily="18" charset="0"/>
              </a:rPr>
              <a:t>   </a:t>
            </a:r>
            <a:r>
              <a:rPr lang="en-US" sz="1800" b="1" i="0" dirty="0">
                <a:solidFill>
                  <a:srgbClr val="374151"/>
                </a:solidFill>
                <a:effectLst/>
                <a:latin typeface="Times New Roman" panose="02020603050405020304" pitchFamily="18" charset="0"/>
                <a:cs typeface="Times New Roman" panose="02020603050405020304" pitchFamily="18" charset="0"/>
              </a:rPr>
              <a:t>Future research </a:t>
            </a:r>
          </a:p>
          <a:p>
            <a:pPr marL="0" indent="0">
              <a:lnSpc>
                <a:spcPct val="200000"/>
              </a:lnSpc>
              <a:buNone/>
            </a:pPr>
            <a:r>
              <a:rPr lang="en-US" sz="1800" b="0" i="0" dirty="0">
                <a:solidFill>
                  <a:srgbClr val="374151"/>
                </a:solidFill>
                <a:effectLst/>
                <a:latin typeface="Times New Roman" panose="02020603050405020304" pitchFamily="18" charset="0"/>
                <a:cs typeface="Times New Roman" panose="02020603050405020304" pitchFamily="18" charset="0"/>
              </a:rPr>
              <a:t>     1. Combining deep learning with other machine learning techniques</a:t>
            </a:r>
            <a:br>
              <a:rPr lang="en-US" sz="1800" b="0" i="0" dirty="0">
                <a:solidFill>
                  <a:srgbClr val="374151"/>
                </a:solidFill>
                <a:effectLst/>
                <a:latin typeface="Times New Roman" panose="02020603050405020304" pitchFamily="18" charset="0"/>
                <a:cs typeface="Times New Roman" panose="02020603050405020304" pitchFamily="18" charset="0"/>
              </a:rPr>
            </a:br>
            <a:r>
              <a:rPr lang="en-US" sz="1800" dirty="0">
                <a:solidFill>
                  <a:srgbClr val="374151"/>
                </a:solidFill>
                <a:latin typeface="Times New Roman" panose="02020603050405020304" pitchFamily="18" charset="0"/>
                <a:cs typeface="Times New Roman" panose="02020603050405020304" pitchFamily="18" charset="0"/>
              </a:rPr>
              <a:t>     2. </a:t>
            </a:r>
            <a:r>
              <a:rPr lang="en-US" sz="1800" b="0" i="0" dirty="0">
                <a:solidFill>
                  <a:srgbClr val="374151"/>
                </a:solidFill>
                <a:effectLst/>
                <a:latin typeface="Times New Roman" panose="02020603050405020304" pitchFamily="18" charset="0"/>
                <a:cs typeface="Times New Roman" panose="02020603050405020304" pitchFamily="18" charset="0"/>
              </a:rPr>
              <a:t>Adversarial attacks and privacy concerns</a:t>
            </a:r>
            <a:endParaRPr lang="en-US" sz="1800" dirty="0">
              <a:latin typeface="Times New Roman" panose="02020603050405020304" pitchFamily="18" charset="0"/>
              <a:cs typeface="Times New Roman" panose="02020603050405020304" pitchFamily="18" charset="0"/>
            </a:endParaRPr>
          </a:p>
        </p:txBody>
      </p:sp>
      <p:pic>
        <p:nvPicPr>
          <p:cNvPr id="7" name="Audio 6">
            <a:hlinkClick r:id="" action="ppaction://media"/>
            <a:extLst>
              <a:ext uri="{FF2B5EF4-FFF2-40B4-BE49-F238E27FC236}">
                <a16:creationId xmlns:a16="http://schemas.microsoft.com/office/drawing/2014/main" id="{B1DD0CDB-21EB-F7E9-C1FC-940E23CCA39D}"/>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73610544"/>
      </p:ext>
    </p:extLst>
  </p:cSld>
  <p:clrMapOvr>
    <a:masterClrMapping/>
  </p:clrMapOvr>
  <mc:AlternateContent xmlns:mc="http://schemas.openxmlformats.org/markup-compatibility/2006">
    <mc:Choice xmlns:p14="http://schemas.microsoft.com/office/powerpoint/2010/main" Requires="p14">
      <p:transition spd="slow" p14:dur="2000" advTm="48448"/>
    </mc:Choice>
    <mc:Fallback>
      <p:transition spd="slow" advTm="484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94228E-5305-46AD-816F-1628C37ECD22}"/>
              </a:ext>
            </a:extLst>
          </p:cNvPr>
          <p:cNvSpPr>
            <a:spLocks noGrp="1"/>
          </p:cNvSpPr>
          <p:nvPr>
            <p:ph type="title"/>
          </p:nvPr>
        </p:nvSpPr>
        <p:spPr>
          <a:xfrm>
            <a:off x="1622322" y="190499"/>
            <a:ext cx="3775587" cy="1752599"/>
          </a:xfrm>
        </p:spPr>
        <p:txBody>
          <a:bodyPr>
            <a:normAutofit/>
          </a:bodyPr>
          <a:lstStyle/>
          <a:p>
            <a:r>
              <a:rPr lang="en-US" b="0" i="0" dirty="0">
                <a:solidFill>
                  <a:srgbClr val="374151"/>
                </a:solidFill>
                <a:effectLst/>
                <a:latin typeface="Times New Roman" panose="02020603050405020304" pitchFamily="18" charset="0"/>
                <a:cs typeface="Times New Roman" panose="02020603050405020304" pitchFamily="18" charset="0"/>
              </a:rPr>
              <a:t>Conclusion</a:t>
            </a:r>
            <a:br>
              <a:rPr lang="en-US" b="0" i="0" dirty="0">
                <a:solidFill>
                  <a:srgbClr val="374151"/>
                </a:solidFill>
                <a:effectLst/>
                <a:latin typeface="Times New Roman" panose="02020603050405020304" pitchFamily="18" charset="0"/>
                <a:cs typeface="Times New Roman" panose="02020603050405020304" pitchFamily="18" charset="0"/>
              </a:rPr>
            </a:b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BA5DDEFA-EC53-4709-A921-2602A0ED34CF}"/>
              </a:ext>
            </a:extLst>
          </p:cNvPr>
          <p:cNvSpPr>
            <a:spLocks noGrp="1"/>
          </p:cNvSpPr>
          <p:nvPr>
            <p:ph idx="1"/>
          </p:nvPr>
        </p:nvSpPr>
        <p:spPr>
          <a:xfrm>
            <a:off x="1484310" y="1681317"/>
            <a:ext cx="10018713" cy="4109884"/>
          </a:xfrm>
        </p:spPr>
        <p:txBody>
          <a:bodyPr>
            <a:normAutofit/>
          </a:bodyPr>
          <a:lstStyle/>
          <a:p>
            <a:pPr>
              <a:lnSpc>
                <a:spcPct val="200000"/>
              </a:lnSpc>
            </a:pPr>
            <a:r>
              <a:rPr lang="en-US" sz="1800" b="0" i="0" dirty="0">
                <a:solidFill>
                  <a:srgbClr val="374151"/>
                </a:solidFill>
                <a:effectLst/>
                <a:latin typeface="Times New Roman" panose="02020603050405020304" pitchFamily="18" charset="0"/>
                <a:cs typeface="Times New Roman" panose="02020603050405020304" pitchFamily="18" charset="0"/>
              </a:rPr>
              <a:t>Deep learning models have revolutionized natural language processing, but there are still challenges and limitations.</a:t>
            </a:r>
          </a:p>
          <a:p>
            <a:pPr>
              <a:lnSpc>
                <a:spcPct val="200000"/>
              </a:lnSpc>
            </a:pPr>
            <a:r>
              <a:rPr lang="en-US" sz="1800" b="0" i="0" dirty="0">
                <a:solidFill>
                  <a:srgbClr val="374151"/>
                </a:solidFill>
                <a:effectLst/>
                <a:latin typeface="Times New Roman" panose="02020603050405020304" pitchFamily="18" charset="0"/>
                <a:cs typeface="Times New Roman" panose="02020603050405020304" pitchFamily="18" charset="0"/>
              </a:rPr>
              <a:t>By conducting a systematic review of the literature on deep learning for NLP and analyzing the performance of different models on various datasets, more interpretable deep learning models for NLP tasks can be enhanced to apply in various industries.</a:t>
            </a:r>
            <a:br>
              <a:rPr lang="en-US" sz="1800" b="0" i="0" dirty="0">
                <a:solidFill>
                  <a:srgbClr val="374151"/>
                </a:solidFill>
                <a:effectLst/>
                <a:latin typeface="Times New Roman" panose="02020603050405020304" pitchFamily="18" charset="0"/>
                <a:cs typeface="Times New Roman" panose="02020603050405020304" pitchFamily="18" charset="0"/>
              </a:rPr>
            </a:br>
            <a:endParaRPr lang="en-US" sz="1800" dirty="0">
              <a:latin typeface="Times New Roman" panose="02020603050405020304" pitchFamily="18" charset="0"/>
              <a:cs typeface="Times New Roman" panose="02020603050405020304" pitchFamily="18" charset="0"/>
            </a:endParaRPr>
          </a:p>
        </p:txBody>
      </p:sp>
      <p:pic>
        <p:nvPicPr>
          <p:cNvPr id="19" name="Audio 18">
            <a:hlinkClick r:id="" action="ppaction://media"/>
            <a:extLst>
              <a:ext uri="{FF2B5EF4-FFF2-40B4-BE49-F238E27FC236}">
                <a16:creationId xmlns:a16="http://schemas.microsoft.com/office/drawing/2014/main" id="{9BEE3FFD-0BDF-5456-1C9F-76261F4BCE4E}"/>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30478158"/>
      </p:ext>
    </p:extLst>
  </p:cSld>
  <p:clrMapOvr>
    <a:masterClrMapping/>
  </p:clrMapOvr>
  <mc:AlternateContent xmlns:mc="http://schemas.openxmlformats.org/markup-compatibility/2006">
    <mc:Choice xmlns:p14="http://schemas.microsoft.com/office/powerpoint/2010/main" Requires="p14">
      <p:transition spd="slow" p14:dur="2000" advTm="53487"/>
    </mc:Choice>
    <mc:Fallback>
      <p:transition spd="slow" advTm="534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584CDF-11F3-A785-2EE6-5809D8A71AA0}"/>
              </a:ext>
            </a:extLst>
          </p:cNvPr>
          <p:cNvSpPr>
            <a:spLocks noGrp="1"/>
          </p:cNvSpPr>
          <p:nvPr>
            <p:ph type="title"/>
          </p:nvPr>
        </p:nvSpPr>
        <p:spPr>
          <a:xfrm>
            <a:off x="1598611" y="394855"/>
            <a:ext cx="2630489" cy="779318"/>
          </a:xfrm>
        </p:spPr>
        <p:txBody>
          <a:bodyPr>
            <a:normAutofit/>
          </a:bodyPr>
          <a:lstStyle/>
          <a:p>
            <a:r>
              <a:rPr lang="en-US"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682FA7D5-CAFA-7DCC-6941-4104223DE130}"/>
              </a:ext>
            </a:extLst>
          </p:cNvPr>
          <p:cNvSpPr>
            <a:spLocks noGrp="1"/>
          </p:cNvSpPr>
          <p:nvPr>
            <p:ph idx="1"/>
          </p:nvPr>
        </p:nvSpPr>
        <p:spPr>
          <a:xfrm>
            <a:off x="1577829" y="1316180"/>
            <a:ext cx="10247026" cy="5676901"/>
          </a:xfrm>
        </p:spPr>
        <p:txBody>
          <a:bodyPr>
            <a:normAutofit/>
          </a:bodyPr>
          <a:lstStyle/>
          <a:p>
            <a:pPr marL="457200" indent="-457200" algn="just">
              <a:lnSpc>
                <a:spcPct val="200000"/>
              </a:lnSpc>
              <a:spcBef>
                <a:spcPts val="0"/>
              </a:spcBef>
              <a:spcAft>
                <a:spcPts val="0"/>
              </a:spcAft>
            </a:pPr>
            <a:r>
              <a:rPr lang="en-US" sz="1900" kern="100" dirty="0">
                <a:effectLst/>
                <a:latin typeface="Times New Roman" panose="02020603050405020304" pitchFamily="18" charset="0"/>
                <a:ea typeface="DengXian" panose="02010600030101010101" pitchFamily="2" charset="-122"/>
                <a:cs typeface="Times New Roman" panose="02020603050405020304" pitchFamily="18" charset="0"/>
              </a:rPr>
              <a:t>Bojarski, M., Del Testa, D., </a:t>
            </a:r>
            <a:r>
              <a:rPr lang="en-US" sz="1900" kern="100" dirty="0" err="1">
                <a:effectLst/>
                <a:latin typeface="Times New Roman" panose="02020603050405020304" pitchFamily="18" charset="0"/>
                <a:ea typeface="DengXian" panose="02010600030101010101" pitchFamily="2" charset="-122"/>
                <a:cs typeface="Times New Roman" panose="02020603050405020304" pitchFamily="18" charset="0"/>
              </a:rPr>
              <a:t>Dworakowski</a:t>
            </a:r>
            <a:r>
              <a:rPr lang="en-US" sz="1900" kern="100" dirty="0">
                <a:effectLst/>
                <a:latin typeface="Times New Roman" panose="02020603050405020304" pitchFamily="18" charset="0"/>
                <a:ea typeface="DengXian" panose="02010600030101010101" pitchFamily="2" charset="-122"/>
                <a:cs typeface="Times New Roman" panose="02020603050405020304" pitchFamily="18" charset="0"/>
              </a:rPr>
              <a:t>, D., </a:t>
            </a:r>
            <a:r>
              <a:rPr lang="en-US" sz="1900" kern="100" dirty="0" err="1">
                <a:effectLst/>
                <a:latin typeface="Times New Roman" panose="02020603050405020304" pitchFamily="18" charset="0"/>
                <a:ea typeface="DengXian" panose="02010600030101010101" pitchFamily="2" charset="-122"/>
                <a:cs typeface="Times New Roman" panose="02020603050405020304" pitchFamily="18" charset="0"/>
              </a:rPr>
              <a:t>Firner</a:t>
            </a:r>
            <a:r>
              <a:rPr lang="en-US" sz="1900" kern="100" dirty="0">
                <a:effectLst/>
                <a:latin typeface="Times New Roman" panose="02020603050405020304" pitchFamily="18" charset="0"/>
                <a:ea typeface="DengXian" panose="02010600030101010101" pitchFamily="2" charset="-122"/>
                <a:cs typeface="Times New Roman" panose="02020603050405020304" pitchFamily="18" charset="0"/>
              </a:rPr>
              <a:t>, B., </a:t>
            </a:r>
            <a:r>
              <a:rPr lang="en-US" sz="1900" kern="100" dirty="0" err="1">
                <a:effectLst/>
                <a:latin typeface="Times New Roman" panose="02020603050405020304" pitchFamily="18" charset="0"/>
                <a:ea typeface="DengXian" panose="02010600030101010101" pitchFamily="2" charset="-122"/>
                <a:cs typeface="Times New Roman" panose="02020603050405020304" pitchFamily="18" charset="0"/>
              </a:rPr>
              <a:t>Flepp</a:t>
            </a:r>
            <a:r>
              <a:rPr lang="en-US" sz="1900" kern="100" dirty="0">
                <a:effectLst/>
                <a:latin typeface="Times New Roman" panose="02020603050405020304" pitchFamily="18" charset="0"/>
                <a:ea typeface="DengXian" panose="02010600030101010101" pitchFamily="2" charset="-122"/>
                <a:cs typeface="Times New Roman" panose="02020603050405020304" pitchFamily="18" charset="0"/>
              </a:rPr>
              <a:t>, B., Goyal, P., ... &amp; </a:t>
            </a:r>
            <a:r>
              <a:rPr lang="en-US" sz="1900" kern="100" dirty="0" err="1">
                <a:effectLst/>
                <a:latin typeface="Times New Roman" panose="02020603050405020304" pitchFamily="18" charset="0"/>
                <a:ea typeface="DengXian" panose="02010600030101010101" pitchFamily="2" charset="-122"/>
                <a:cs typeface="Times New Roman" panose="02020603050405020304" pitchFamily="18" charset="0"/>
              </a:rPr>
              <a:t>Zieba</a:t>
            </a:r>
            <a:r>
              <a:rPr lang="en-US" sz="1900" kern="100" dirty="0">
                <a:effectLst/>
                <a:latin typeface="Times New Roman" panose="02020603050405020304" pitchFamily="18" charset="0"/>
                <a:ea typeface="DengXian" panose="02010600030101010101" pitchFamily="2" charset="-122"/>
                <a:cs typeface="Times New Roman" panose="02020603050405020304" pitchFamily="18" charset="0"/>
              </a:rPr>
              <a:t>, K. (2016). End to end learning for self-driving cars. </a:t>
            </a:r>
            <a:r>
              <a:rPr lang="en-US" sz="1900" kern="100" dirty="0" err="1">
                <a:effectLst/>
                <a:latin typeface="Times New Roman" panose="02020603050405020304" pitchFamily="18" charset="0"/>
                <a:ea typeface="DengXian" panose="02010600030101010101" pitchFamily="2" charset="-122"/>
                <a:cs typeface="Times New Roman" panose="02020603050405020304" pitchFamily="18" charset="0"/>
              </a:rPr>
              <a:t>arXiv</a:t>
            </a:r>
            <a:r>
              <a:rPr lang="en-US" sz="1900" kern="100" dirty="0">
                <a:effectLst/>
                <a:latin typeface="Times New Roman" panose="02020603050405020304" pitchFamily="18" charset="0"/>
                <a:ea typeface="DengXian" panose="02010600030101010101" pitchFamily="2" charset="-122"/>
                <a:cs typeface="Times New Roman" panose="02020603050405020304" pitchFamily="18" charset="0"/>
              </a:rPr>
              <a:t> preprint arXiv:1604.07316.</a:t>
            </a:r>
          </a:p>
          <a:p>
            <a:pPr marL="457200" marR="0" indent="-457200" algn="just">
              <a:lnSpc>
                <a:spcPct val="200000"/>
              </a:lnSpc>
              <a:spcBef>
                <a:spcPts val="0"/>
              </a:spcBef>
              <a:spcAft>
                <a:spcPts val="0"/>
              </a:spcAft>
            </a:pPr>
            <a:r>
              <a:rPr lang="en-US" sz="1900" kern="100" dirty="0" err="1">
                <a:effectLst/>
                <a:latin typeface="Times New Roman" panose="02020603050405020304" pitchFamily="18" charset="0"/>
                <a:ea typeface="DengXian" panose="02010600030101010101" pitchFamily="2" charset="-122"/>
                <a:cs typeface="Times New Roman" panose="02020603050405020304" pitchFamily="18" charset="0"/>
              </a:rPr>
              <a:t>Collobert</a:t>
            </a:r>
            <a:r>
              <a:rPr lang="en-US" sz="1900" kern="100" dirty="0">
                <a:effectLst/>
                <a:latin typeface="Times New Roman" panose="02020603050405020304" pitchFamily="18" charset="0"/>
                <a:ea typeface="DengXian" panose="02010600030101010101" pitchFamily="2" charset="-122"/>
                <a:cs typeface="Times New Roman" panose="02020603050405020304" pitchFamily="18" charset="0"/>
              </a:rPr>
              <a:t>, R., Weston, J., </a:t>
            </a:r>
            <a:r>
              <a:rPr lang="en-US" sz="1900" kern="100" dirty="0" err="1">
                <a:effectLst/>
                <a:latin typeface="Times New Roman" panose="02020603050405020304" pitchFamily="18" charset="0"/>
                <a:ea typeface="DengXian" panose="02010600030101010101" pitchFamily="2" charset="-122"/>
                <a:cs typeface="Times New Roman" panose="02020603050405020304" pitchFamily="18" charset="0"/>
              </a:rPr>
              <a:t>Bottou</a:t>
            </a:r>
            <a:r>
              <a:rPr lang="en-US" sz="1900" kern="100" dirty="0">
                <a:effectLst/>
                <a:latin typeface="Times New Roman" panose="02020603050405020304" pitchFamily="18" charset="0"/>
                <a:ea typeface="DengXian" panose="02010600030101010101" pitchFamily="2" charset="-122"/>
                <a:cs typeface="Times New Roman" panose="02020603050405020304" pitchFamily="18" charset="0"/>
              </a:rPr>
              <a:t>, L., </a:t>
            </a:r>
            <a:r>
              <a:rPr lang="en-US" sz="1900" kern="100" dirty="0" err="1">
                <a:effectLst/>
                <a:latin typeface="Times New Roman" panose="02020603050405020304" pitchFamily="18" charset="0"/>
                <a:ea typeface="DengXian" panose="02010600030101010101" pitchFamily="2" charset="-122"/>
                <a:cs typeface="Times New Roman" panose="02020603050405020304" pitchFamily="18" charset="0"/>
              </a:rPr>
              <a:t>Karlen</a:t>
            </a:r>
            <a:r>
              <a:rPr lang="en-US" sz="1900" kern="100" dirty="0">
                <a:effectLst/>
                <a:latin typeface="Times New Roman" panose="02020603050405020304" pitchFamily="18" charset="0"/>
                <a:ea typeface="DengXian" panose="02010600030101010101" pitchFamily="2" charset="-122"/>
                <a:cs typeface="Times New Roman" panose="02020603050405020304" pitchFamily="18" charset="0"/>
              </a:rPr>
              <a:t>, M., </a:t>
            </a:r>
            <a:r>
              <a:rPr lang="en-US" sz="1900" kern="100" dirty="0" err="1">
                <a:effectLst/>
                <a:latin typeface="Times New Roman" panose="02020603050405020304" pitchFamily="18" charset="0"/>
                <a:ea typeface="DengXian" panose="02010600030101010101" pitchFamily="2" charset="-122"/>
                <a:cs typeface="Times New Roman" panose="02020603050405020304" pitchFamily="18" charset="0"/>
              </a:rPr>
              <a:t>Kavukcuoglu</a:t>
            </a:r>
            <a:r>
              <a:rPr lang="en-US" sz="1900" kern="100" dirty="0">
                <a:effectLst/>
                <a:latin typeface="Times New Roman" panose="02020603050405020304" pitchFamily="18" charset="0"/>
                <a:ea typeface="DengXian" panose="02010600030101010101" pitchFamily="2" charset="-122"/>
                <a:cs typeface="Times New Roman" panose="02020603050405020304" pitchFamily="18" charset="0"/>
              </a:rPr>
              <a:t>, K., &amp; </a:t>
            </a:r>
            <a:r>
              <a:rPr lang="en-US" sz="1900" kern="100" dirty="0" err="1">
                <a:effectLst/>
                <a:latin typeface="Times New Roman" panose="02020603050405020304" pitchFamily="18" charset="0"/>
                <a:ea typeface="DengXian" panose="02010600030101010101" pitchFamily="2" charset="-122"/>
                <a:cs typeface="Times New Roman" panose="02020603050405020304" pitchFamily="18" charset="0"/>
              </a:rPr>
              <a:t>Kuksa</a:t>
            </a:r>
            <a:r>
              <a:rPr lang="en-US" sz="1900" kern="100" dirty="0">
                <a:effectLst/>
                <a:latin typeface="Times New Roman" panose="02020603050405020304" pitchFamily="18" charset="0"/>
                <a:ea typeface="DengXian" panose="02010600030101010101" pitchFamily="2" charset="-122"/>
                <a:cs typeface="Times New Roman" panose="02020603050405020304" pitchFamily="18" charset="0"/>
              </a:rPr>
              <a:t>, P. (2011). Natural language processing (almost) from scratch. Journal of Machine Learning Research.</a:t>
            </a:r>
          </a:p>
          <a:p>
            <a:pPr marL="457200" marR="0" indent="-457200" algn="just">
              <a:lnSpc>
                <a:spcPct val="200000"/>
              </a:lnSpc>
              <a:spcBef>
                <a:spcPts val="0"/>
              </a:spcBef>
              <a:spcAft>
                <a:spcPts val="0"/>
              </a:spcAft>
            </a:pPr>
            <a:r>
              <a:rPr lang="en-US" sz="1900" kern="100" dirty="0">
                <a:effectLst/>
                <a:latin typeface="Times New Roman" panose="02020603050405020304" pitchFamily="18" charset="0"/>
                <a:ea typeface="DengXian" panose="02010600030101010101" pitchFamily="2" charset="-122"/>
                <a:cs typeface="Times New Roman" panose="02020603050405020304" pitchFamily="18" charset="0"/>
              </a:rPr>
              <a:t>Gal, Y., Islam, R., &amp; </a:t>
            </a:r>
            <a:r>
              <a:rPr lang="en-US" sz="1900" kern="100" dirty="0" err="1">
                <a:effectLst/>
                <a:latin typeface="Times New Roman" panose="02020603050405020304" pitchFamily="18" charset="0"/>
                <a:ea typeface="DengXian" panose="02010600030101010101" pitchFamily="2" charset="-122"/>
                <a:cs typeface="Times New Roman" panose="02020603050405020304" pitchFamily="18" charset="0"/>
              </a:rPr>
              <a:t>Ghahramani</a:t>
            </a:r>
            <a:r>
              <a:rPr lang="en-US" sz="1900" kern="100" dirty="0">
                <a:effectLst/>
                <a:latin typeface="Times New Roman" panose="02020603050405020304" pitchFamily="18" charset="0"/>
                <a:ea typeface="DengXian" panose="02010600030101010101" pitchFamily="2" charset="-122"/>
                <a:cs typeface="Times New Roman" panose="02020603050405020304" pitchFamily="18" charset="0"/>
              </a:rPr>
              <a:t>, Z. (2017, July). Deep </a:t>
            </a:r>
            <a:r>
              <a:rPr lang="en-US" sz="1900" kern="100" dirty="0" err="1">
                <a:effectLst/>
                <a:latin typeface="Times New Roman" panose="02020603050405020304" pitchFamily="18" charset="0"/>
                <a:ea typeface="DengXian" panose="02010600030101010101" pitchFamily="2" charset="-122"/>
                <a:cs typeface="Times New Roman" panose="02020603050405020304" pitchFamily="18" charset="0"/>
              </a:rPr>
              <a:t>bayesian</a:t>
            </a:r>
            <a:r>
              <a:rPr lang="en-US" sz="1900" kern="100" dirty="0">
                <a:effectLst/>
                <a:latin typeface="Times New Roman" panose="02020603050405020304" pitchFamily="18" charset="0"/>
                <a:ea typeface="DengXian" panose="02010600030101010101" pitchFamily="2" charset="-122"/>
                <a:cs typeface="Times New Roman" panose="02020603050405020304" pitchFamily="18" charset="0"/>
              </a:rPr>
              <a:t> active learning with image data. In International conference on machine learning (pp. 1183-1192). PMLR.</a:t>
            </a:r>
          </a:p>
          <a:p>
            <a:pPr marL="457200" indent="-457200" algn="just">
              <a:lnSpc>
                <a:spcPct val="200000"/>
              </a:lnSpc>
              <a:spcBef>
                <a:spcPts val="0"/>
              </a:spcBef>
              <a:spcAft>
                <a:spcPts val="0"/>
              </a:spcAft>
            </a:pPr>
            <a:r>
              <a:rPr lang="en-US" sz="1800" kern="100" dirty="0" err="1">
                <a:effectLst/>
                <a:latin typeface="Times New Roman" panose="02020603050405020304" pitchFamily="18" charset="0"/>
                <a:ea typeface="DengXian" panose="02010600030101010101" pitchFamily="2" charset="-122"/>
                <a:cs typeface="Times New Roman" panose="02020603050405020304" pitchFamily="18" charset="0"/>
              </a:rPr>
              <a:t>Rajkomar</a:t>
            </a:r>
            <a:r>
              <a:rPr lang="en-US" sz="1800" kern="100" dirty="0">
                <a:effectLst/>
                <a:latin typeface="Times New Roman" panose="02020603050405020304" pitchFamily="18" charset="0"/>
                <a:ea typeface="DengXian" panose="02010600030101010101" pitchFamily="2" charset="-122"/>
                <a:cs typeface="Times New Roman" panose="02020603050405020304" pitchFamily="18" charset="0"/>
              </a:rPr>
              <a:t>, A., Oren, E., Chen, K., Dai, A. M., </a:t>
            </a:r>
            <a:r>
              <a:rPr lang="en-US" sz="1800" kern="100" dirty="0" err="1">
                <a:effectLst/>
                <a:latin typeface="Times New Roman" panose="02020603050405020304" pitchFamily="18" charset="0"/>
                <a:ea typeface="DengXian" panose="02010600030101010101" pitchFamily="2" charset="-122"/>
                <a:cs typeface="Times New Roman" panose="02020603050405020304" pitchFamily="18" charset="0"/>
              </a:rPr>
              <a:t>Hajaj</a:t>
            </a:r>
            <a:r>
              <a:rPr lang="en-US" sz="1800" kern="100" dirty="0">
                <a:effectLst/>
                <a:latin typeface="Times New Roman" panose="02020603050405020304" pitchFamily="18" charset="0"/>
                <a:ea typeface="DengXian" panose="02010600030101010101" pitchFamily="2" charset="-122"/>
                <a:cs typeface="Times New Roman" panose="02020603050405020304" pitchFamily="18" charset="0"/>
              </a:rPr>
              <a:t>, N., Hardt, M., ... &amp; Dean, J. (2018). Scalable and accurate deep learning with electronic health records. NPJ digital medicine, 1(1), 18.</a:t>
            </a:r>
            <a:endParaRPr lang="en-US" sz="1800" kern="100" dirty="0">
              <a:effectLst/>
              <a:latin typeface="Calibri" panose="020F0502020204030204" pitchFamily="34" charset="0"/>
              <a:ea typeface="DengXian" panose="02010600030101010101" pitchFamily="2" charset="-122"/>
              <a:cs typeface="Times New Roman" panose="02020603050405020304" pitchFamily="18" charset="0"/>
            </a:endParaRPr>
          </a:p>
          <a:p>
            <a:pPr marL="457200" marR="0" indent="-457200" algn="just">
              <a:lnSpc>
                <a:spcPct val="200000"/>
              </a:lnSpc>
              <a:spcBef>
                <a:spcPts val="0"/>
              </a:spcBef>
              <a:spcAft>
                <a:spcPts val="0"/>
              </a:spcAft>
            </a:pPr>
            <a:endParaRPr lang="en-US" sz="1900" kern="100" dirty="0">
              <a:effectLst/>
              <a:latin typeface="Times New Roman" panose="02020603050405020304" pitchFamily="18" charset="0"/>
              <a:ea typeface="DengXian" panose="02010600030101010101" pitchFamily="2" charset="-122"/>
              <a:cs typeface="Times New Roman" panose="02020603050405020304" pitchFamily="18" charset="0"/>
            </a:endParaRPr>
          </a:p>
          <a:p>
            <a:endParaRPr lang="en-US" dirty="0"/>
          </a:p>
        </p:txBody>
      </p:sp>
    </p:spTree>
    <p:extLst>
      <p:ext uri="{BB962C8B-B14F-4D97-AF65-F5344CB8AC3E}">
        <p14:creationId xmlns:p14="http://schemas.microsoft.com/office/powerpoint/2010/main" val="193402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CA80B82C-9FBA-469C-B995-19F08EB16974}"/>
              </a:ext>
            </a:extLst>
          </p:cNvPr>
          <p:cNvSpPr>
            <a:spLocks noGrp="1"/>
          </p:cNvSpPr>
          <p:nvPr>
            <p:ph idx="1"/>
          </p:nvPr>
        </p:nvSpPr>
        <p:spPr>
          <a:xfrm>
            <a:off x="437714" y="-78658"/>
            <a:ext cx="11754286" cy="6843252"/>
          </a:xfrm>
        </p:spPr>
        <p:txBody>
          <a:bodyPr>
            <a:normAutofit/>
          </a:bodyPr>
          <a:lstStyle/>
          <a:p>
            <a:pPr marL="0" indent="0">
              <a:buNone/>
            </a:pPr>
            <a:r>
              <a:rPr lang="en-US" sz="8800" dirty="0">
                <a:latin typeface="Times New Roman" panose="02020603050405020304" pitchFamily="18" charset="0"/>
                <a:cs typeface="Times New Roman" panose="02020603050405020304" pitchFamily="18" charset="0"/>
              </a:rPr>
              <a:t>             Thank You!</a:t>
            </a:r>
          </a:p>
        </p:txBody>
      </p:sp>
    </p:spTree>
    <p:extLst>
      <p:ext uri="{BB962C8B-B14F-4D97-AF65-F5344CB8AC3E}">
        <p14:creationId xmlns:p14="http://schemas.microsoft.com/office/powerpoint/2010/main" val="20743347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18A9BE-25E6-409B-B0BA-C60892D4F581}"/>
              </a:ext>
            </a:extLst>
          </p:cNvPr>
          <p:cNvSpPr>
            <a:spLocks noGrp="1"/>
          </p:cNvSpPr>
          <p:nvPr>
            <p:ph type="title"/>
          </p:nvPr>
        </p:nvSpPr>
        <p:spPr>
          <a:xfrm>
            <a:off x="1484312" y="685800"/>
            <a:ext cx="4392706" cy="1752599"/>
          </a:xfrm>
        </p:spPr>
        <p:txBody>
          <a:bodyPr/>
          <a:lstStyle/>
          <a:p>
            <a:r>
              <a:rPr lang="en-US" dirty="0">
                <a:latin typeface="Times New Roman" panose="02020603050405020304" pitchFamily="18" charset="0"/>
                <a:cs typeface="Times New Roman" panose="02020603050405020304" pitchFamily="18" charset="0"/>
              </a:rPr>
              <a:t>Introduction</a:t>
            </a:r>
          </a:p>
        </p:txBody>
      </p:sp>
      <p:sp>
        <p:nvSpPr>
          <p:cNvPr id="3" name="Content Placeholder 2">
            <a:extLst>
              <a:ext uri="{FF2B5EF4-FFF2-40B4-BE49-F238E27FC236}">
                <a16:creationId xmlns:a16="http://schemas.microsoft.com/office/drawing/2014/main" id="{B42310F5-74F5-435D-B413-D9D33A97DBD4}"/>
              </a:ext>
            </a:extLst>
          </p:cNvPr>
          <p:cNvSpPr>
            <a:spLocks noGrp="1"/>
          </p:cNvSpPr>
          <p:nvPr>
            <p:ph idx="1"/>
          </p:nvPr>
        </p:nvSpPr>
        <p:spPr>
          <a:xfrm>
            <a:off x="2230036" y="2438399"/>
            <a:ext cx="8787154" cy="3124201"/>
          </a:xfrm>
        </p:spPr>
        <p:txBody>
          <a:bodyPr>
            <a:normAutofit fontScale="85000" lnSpcReduction="10000"/>
          </a:bodyPr>
          <a:lstStyle/>
          <a:p>
            <a:pPr algn="l">
              <a:lnSpc>
                <a:spcPct val="200000"/>
              </a:lnSpc>
              <a:buFont typeface="Arial" panose="020B0604020202020204" pitchFamily="34" charset="0"/>
              <a:buChar char="•"/>
            </a:pPr>
            <a:r>
              <a:rPr lang="en-US" sz="2000" b="0" i="0" dirty="0">
                <a:solidFill>
                  <a:srgbClr val="374151"/>
                </a:solidFill>
                <a:effectLst/>
                <a:latin typeface="Times New Roman" panose="02020603050405020304" pitchFamily="18" charset="0"/>
                <a:cs typeface="Times New Roman" panose="02020603050405020304" pitchFamily="18" charset="0"/>
              </a:rPr>
              <a:t>Deep learning models have revolutionized various domains, such as computer vision, natural language processing(NLP), speech recognition, and so </a:t>
            </a:r>
            <a:r>
              <a:rPr lang="en-US" sz="2000" dirty="0">
                <a:solidFill>
                  <a:srgbClr val="374151"/>
                </a:solidFill>
                <a:latin typeface="Times New Roman" panose="02020603050405020304" pitchFamily="18" charset="0"/>
                <a:cs typeface="Times New Roman" panose="02020603050405020304" pitchFamily="18" charset="0"/>
              </a:rPr>
              <a:t>on (</a:t>
            </a:r>
            <a:r>
              <a:rPr lang="en-US" sz="2000" dirty="0" err="1">
                <a:solidFill>
                  <a:srgbClr val="374151"/>
                </a:solidFill>
                <a:latin typeface="Times New Roman" panose="02020603050405020304" pitchFamily="18" charset="0"/>
                <a:cs typeface="Times New Roman" panose="02020603050405020304" pitchFamily="18" charset="0"/>
              </a:rPr>
              <a:t>Collobert</a:t>
            </a:r>
            <a:r>
              <a:rPr lang="en-US" sz="2000" dirty="0">
                <a:solidFill>
                  <a:srgbClr val="374151"/>
                </a:solidFill>
                <a:latin typeface="Times New Roman" panose="02020603050405020304" pitchFamily="18" charset="0"/>
                <a:cs typeface="Times New Roman" panose="02020603050405020304" pitchFamily="18" charset="0"/>
              </a:rPr>
              <a:t> et al., </a:t>
            </a:r>
            <a:r>
              <a:rPr lang="en-US" sz="2000" dirty="0">
                <a:solidFill>
                  <a:srgbClr val="374151"/>
                </a:solidFill>
                <a:latin typeface="Times New Roman" panose="02020603050405020304" pitchFamily="18" charset="0"/>
                <a:cs typeface="Times New Roman" panose="02020603050405020304" pitchFamily="18" charset="0"/>
                <a:hlinkClick r:id="rId4">
                  <a:extLst>
                    <a:ext uri="{A12FA001-AC4F-418D-AE19-62706E023703}">
                      <ahyp:hlinkClr xmlns:ahyp="http://schemas.microsoft.com/office/drawing/2018/hyperlinkcolor" val="tx"/>
                    </a:ext>
                  </a:extLst>
                </a:hlinkClick>
              </a:rPr>
              <a:t>2011</a:t>
            </a:r>
            <a:r>
              <a:rPr lang="en-US" sz="2000" dirty="0">
                <a:solidFill>
                  <a:srgbClr val="374151"/>
                </a:solidFill>
                <a:latin typeface="Times New Roman" panose="02020603050405020304" pitchFamily="18" charset="0"/>
                <a:cs typeface="Times New Roman" panose="02020603050405020304" pitchFamily="18" charset="0"/>
              </a:rPr>
              <a:t>; Goldberg, </a:t>
            </a:r>
            <a:r>
              <a:rPr lang="en-US" sz="2000" dirty="0">
                <a:solidFill>
                  <a:srgbClr val="374151"/>
                </a:solidFill>
                <a:latin typeface="Times New Roman" panose="02020603050405020304" pitchFamily="18" charset="0"/>
                <a:cs typeface="Times New Roman" panose="02020603050405020304" pitchFamily="18" charset="0"/>
                <a:hlinkClick r:id="rId5">
                  <a:extLst>
                    <a:ext uri="{A12FA001-AC4F-418D-AE19-62706E023703}">
                      <ahyp:hlinkClr xmlns:ahyp="http://schemas.microsoft.com/office/drawing/2018/hyperlinkcolor" val="tx"/>
                    </a:ext>
                  </a:extLst>
                </a:hlinkClick>
              </a:rPr>
              <a:t>2016</a:t>
            </a:r>
            <a:r>
              <a:rPr lang="en-US" sz="2000" dirty="0">
                <a:solidFill>
                  <a:srgbClr val="374151"/>
                </a:solidFill>
                <a:latin typeface="Times New Roman" panose="02020603050405020304" pitchFamily="18" charset="0"/>
                <a:cs typeface="Times New Roman" panose="02020603050405020304" pitchFamily="18" charset="0"/>
              </a:rPr>
              <a:t>).</a:t>
            </a:r>
          </a:p>
          <a:p>
            <a:pPr algn="l">
              <a:lnSpc>
                <a:spcPct val="200000"/>
              </a:lnSpc>
              <a:buFont typeface="Arial" panose="020B0604020202020204" pitchFamily="34" charset="0"/>
              <a:buChar char="•"/>
            </a:pPr>
            <a:r>
              <a:rPr lang="en-US" sz="2000" b="0" i="0" dirty="0">
                <a:solidFill>
                  <a:srgbClr val="374151"/>
                </a:solidFill>
                <a:effectLst/>
                <a:latin typeface="Times New Roman" panose="02020603050405020304" pitchFamily="18" charset="0"/>
                <a:cs typeface="Times New Roman" panose="02020603050405020304" pitchFamily="18" charset="0"/>
              </a:rPr>
              <a:t>In this presentation, we will focus on the application of deep learning in NLP with wide-ranging applications such as text classification, machine translation, and sentiment analysis.</a:t>
            </a:r>
          </a:p>
          <a:p>
            <a:endParaRPr lang="en-US" sz="2000" dirty="0">
              <a:latin typeface="Times New Roman" panose="02020603050405020304" pitchFamily="18" charset="0"/>
              <a:cs typeface="Times New Roman" panose="02020603050405020304" pitchFamily="18" charset="0"/>
            </a:endParaRPr>
          </a:p>
        </p:txBody>
      </p:sp>
      <p:pic>
        <p:nvPicPr>
          <p:cNvPr id="9" name="Audio 8">
            <a:hlinkClick r:id="" action="ppaction://media"/>
            <a:extLst>
              <a:ext uri="{FF2B5EF4-FFF2-40B4-BE49-F238E27FC236}">
                <a16:creationId xmlns:a16="http://schemas.microsoft.com/office/drawing/2014/main" id="{E77E51F5-9D32-CCC0-6568-E73434120A2B}"/>
              </a:ext>
            </a:extLst>
          </p:cNvPr>
          <p:cNvPicPr>
            <a:picLocks noChangeAspect="1"/>
          </p:cNvPicPr>
          <p:nvPr>
            <a:audioFile r:link="rId2"/>
            <p:extLst>
              <p:ext uri="{DAA4B4D4-6D71-4841-9C94-3DE7FCFB9230}">
                <p14:media xmlns:p14="http://schemas.microsoft.com/office/powerpoint/2010/main" r:embed="rId1"/>
              </p:ext>
            </p:extLst>
          </p:nvPr>
        </p:nvPicPr>
        <p:blipFill>
          <a:blip r:embed="rId6"/>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191706227"/>
      </p:ext>
    </p:extLst>
  </p:cSld>
  <p:clrMapOvr>
    <a:masterClrMapping/>
  </p:clrMapOvr>
  <mc:AlternateContent xmlns:mc="http://schemas.openxmlformats.org/markup-compatibility/2006">
    <mc:Choice xmlns:p14="http://schemas.microsoft.com/office/powerpoint/2010/main" Requires="p14">
      <p:transition spd="slow" p14:dur="2000" advTm="49930"/>
    </mc:Choice>
    <mc:Fallback>
      <p:transition spd="slow" advTm="499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F07257-8D2A-4CAC-A4D9-8E9C6EDF8BF4}"/>
              </a:ext>
            </a:extLst>
          </p:cNvPr>
          <p:cNvSpPr>
            <a:spLocks noGrp="1"/>
          </p:cNvSpPr>
          <p:nvPr>
            <p:ph type="title"/>
          </p:nvPr>
        </p:nvSpPr>
        <p:spPr>
          <a:xfrm>
            <a:off x="1102572" y="0"/>
            <a:ext cx="6052831" cy="1752599"/>
          </a:xfrm>
        </p:spPr>
        <p:txBody>
          <a:bodyPr/>
          <a:lstStyle/>
          <a:p>
            <a:r>
              <a:rPr lang="en-US" b="0" i="0" dirty="0">
                <a:solidFill>
                  <a:srgbClr val="374151"/>
                </a:solidFill>
                <a:effectLst/>
                <a:latin typeface="Times New Roman" panose="02020603050405020304" pitchFamily="18" charset="0"/>
                <a:cs typeface="Times New Roman" panose="02020603050405020304" pitchFamily="18" charset="0"/>
              </a:rPr>
              <a:t>Literature Review</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A03A24EF-38E7-4F59-818F-2B95C88C3E27}"/>
              </a:ext>
            </a:extLst>
          </p:cNvPr>
          <p:cNvSpPr>
            <a:spLocks noGrp="1"/>
          </p:cNvSpPr>
          <p:nvPr>
            <p:ph idx="1"/>
          </p:nvPr>
        </p:nvSpPr>
        <p:spPr>
          <a:xfrm>
            <a:off x="2292179" y="1420427"/>
            <a:ext cx="8451021" cy="5015884"/>
          </a:xfrm>
        </p:spPr>
        <p:txBody>
          <a:bodyPr>
            <a:noAutofit/>
          </a:bodyPr>
          <a:lstStyle/>
          <a:p>
            <a:pPr algn="l">
              <a:lnSpc>
                <a:spcPct val="210000"/>
              </a:lnSpc>
              <a:buFont typeface="Arial" panose="020B0604020202020204" pitchFamily="34" charset="0"/>
              <a:buChar char="•"/>
            </a:pPr>
            <a:r>
              <a:rPr lang="en-US" sz="1800" dirty="0">
                <a:latin typeface="Times New Roman" panose="02020603050405020304" pitchFamily="18" charset="0"/>
                <a:ea typeface="DengXian" panose="02010600030101010101" pitchFamily="2" charset="-122"/>
              </a:rPr>
              <a:t>M</a:t>
            </a:r>
            <a:r>
              <a:rPr lang="en-US" sz="1800" dirty="0">
                <a:effectLst/>
                <a:latin typeface="Times New Roman" panose="02020603050405020304" pitchFamily="18" charset="0"/>
                <a:ea typeface="DengXian" panose="02010600030101010101" pitchFamily="2" charset="-122"/>
              </a:rPr>
              <a:t>ethodology:   </a:t>
            </a:r>
          </a:p>
          <a:p>
            <a:pPr algn="l">
              <a:lnSpc>
                <a:spcPct val="210000"/>
              </a:lnSpc>
              <a:buFont typeface="Arial" panose="020B0604020202020204" pitchFamily="34" charset="0"/>
              <a:buChar char="•"/>
            </a:pPr>
            <a:r>
              <a:rPr lang="en-US" sz="1800" b="0" i="0" dirty="0">
                <a:solidFill>
                  <a:srgbClr val="374151"/>
                </a:solidFill>
                <a:effectLst/>
                <a:latin typeface="Times New Roman" panose="02020603050405020304" pitchFamily="18" charset="0"/>
                <a:cs typeface="Times New Roman" panose="02020603050405020304" pitchFamily="18" charset="0"/>
              </a:rPr>
              <a:t>Relevant Google Scholar </a:t>
            </a:r>
            <a:r>
              <a:rPr lang="en-US" sz="1800" dirty="0">
                <a:effectLst/>
                <a:latin typeface="Times New Roman" panose="02020603050405020304" pitchFamily="18" charset="0"/>
                <a:ea typeface="DengXian" panose="02010600030101010101" pitchFamily="2" charset="-122"/>
              </a:rPr>
              <a:t>articles</a:t>
            </a:r>
            <a:r>
              <a:rPr lang="en-US" sz="1800" b="0" i="0" dirty="0">
                <a:solidFill>
                  <a:srgbClr val="374151"/>
                </a:solidFill>
                <a:effectLst/>
                <a:latin typeface="Times New Roman" panose="02020603050405020304" pitchFamily="18" charset="0"/>
                <a:cs typeface="Times New Roman" panose="02020603050405020304" pitchFamily="18" charset="0"/>
              </a:rPr>
              <a:t> , R and Python code are used.</a:t>
            </a:r>
          </a:p>
          <a:p>
            <a:pPr algn="l">
              <a:lnSpc>
                <a:spcPct val="210000"/>
              </a:lnSpc>
              <a:buFont typeface="Arial" panose="020B0604020202020204" pitchFamily="34" charset="0"/>
              <a:buChar char="•"/>
            </a:pPr>
            <a:r>
              <a:rPr lang="en-US" sz="1800" b="0" i="0" dirty="0">
                <a:solidFill>
                  <a:srgbClr val="374151"/>
                </a:solidFill>
                <a:effectLst/>
                <a:latin typeface="Times New Roman" panose="02020603050405020304" pitchFamily="18" charset="0"/>
                <a:cs typeface="Times New Roman" panose="02020603050405020304" pitchFamily="18" charset="0"/>
              </a:rPr>
              <a:t>The research terms included "Word embeddings," "RNN," and "Transformer".</a:t>
            </a:r>
          </a:p>
          <a:p>
            <a:pPr algn="l">
              <a:lnSpc>
                <a:spcPct val="210000"/>
              </a:lnSpc>
              <a:buFont typeface="Arial" panose="020B0604020202020204" pitchFamily="34" charset="0"/>
              <a:buChar char="•"/>
            </a:pPr>
            <a:r>
              <a:rPr lang="en-US" sz="1800" dirty="0">
                <a:solidFill>
                  <a:srgbClr val="374151"/>
                </a:solidFill>
                <a:latin typeface="Times New Roman" panose="02020603050405020304" pitchFamily="18" charset="0"/>
                <a:cs typeface="Times New Roman" panose="02020603050405020304" pitchFamily="18" charset="0"/>
              </a:rPr>
              <a:t>A</a:t>
            </a:r>
            <a:r>
              <a:rPr lang="en-US" sz="1800" b="0" i="0" dirty="0">
                <a:solidFill>
                  <a:srgbClr val="374151"/>
                </a:solidFill>
                <a:effectLst/>
                <a:latin typeface="Times New Roman" panose="02020603050405020304" pitchFamily="18" charset="0"/>
                <a:cs typeface="Times New Roman" panose="02020603050405020304" pitchFamily="18" charset="0"/>
              </a:rPr>
              <a:t> comparative analysis of the different deep learning models and algorithms are used in NLP.</a:t>
            </a:r>
          </a:p>
          <a:p>
            <a:endParaRPr lang="en-US" sz="1800" dirty="0">
              <a:latin typeface="Times New Roman" panose="02020603050405020304" pitchFamily="18" charset="0"/>
              <a:cs typeface="Times New Roman" panose="02020603050405020304" pitchFamily="18" charset="0"/>
            </a:endParaRPr>
          </a:p>
        </p:txBody>
      </p:sp>
      <p:pic>
        <p:nvPicPr>
          <p:cNvPr id="7" name="Audio 6">
            <a:hlinkClick r:id="" action="ppaction://media"/>
            <a:extLst>
              <a:ext uri="{FF2B5EF4-FFF2-40B4-BE49-F238E27FC236}">
                <a16:creationId xmlns:a16="http://schemas.microsoft.com/office/drawing/2014/main" id="{C73AAB4E-94B6-C6CF-A851-04698BE563C2}"/>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085683212"/>
      </p:ext>
    </p:extLst>
  </p:cSld>
  <p:clrMapOvr>
    <a:masterClrMapping/>
  </p:clrMapOvr>
  <mc:AlternateContent xmlns:mc="http://schemas.openxmlformats.org/markup-compatibility/2006">
    <mc:Choice xmlns:p14="http://schemas.microsoft.com/office/powerpoint/2010/main" Requires="p14">
      <p:transition spd="slow" p14:dur="2000" advTm="57456"/>
    </mc:Choice>
    <mc:Fallback>
      <p:transition spd="slow" advTm="574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4A7C64-FB76-4D3A-8FB2-1A9A3333C137}"/>
              </a:ext>
            </a:extLst>
          </p:cNvPr>
          <p:cNvSpPr>
            <a:spLocks noGrp="1"/>
          </p:cNvSpPr>
          <p:nvPr>
            <p:ph type="title"/>
          </p:nvPr>
        </p:nvSpPr>
        <p:spPr>
          <a:xfrm>
            <a:off x="1510943" y="0"/>
            <a:ext cx="7100396" cy="1752599"/>
          </a:xfrm>
        </p:spPr>
        <p:txBody>
          <a:bodyPr>
            <a:normAutofit/>
          </a:bodyPr>
          <a:lstStyle/>
          <a:p>
            <a:r>
              <a:rPr lang="en-US" b="0" i="0" dirty="0">
                <a:solidFill>
                  <a:srgbClr val="374151"/>
                </a:solidFill>
                <a:effectLst/>
                <a:latin typeface="Times New Roman" panose="02020603050405020304" pitchFamily="18" charset="0"/>
                <a:cs typeface="Times New Roman" panose="02020603050405020304" pitchFamily="18" charset="0"/>
              </a:rPr>
              <a:t>Algorithms application in NLP</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E480274A-EBA2-4A3B-BA36-A668565CFB85}"/>
              </a:ext>
            </a:extLst>
          </p:cNvPr>
          <p:cNvSpPr>
            <a:spLocks noGrp="1"/>
          </p:cNvSpPr>
          <p:nvPr>
            <p:ph idx="1"/>
          </p:nvPr>
        </p:nvSpPr>
        <p:spPr>
          <a:xfrm>
            <a:off x="1777273" y="1633491"/>
            <a:ext cx="10018713" cy="4785064"/>
          </a:xfrm>
        </p:spPr>
        <p:txBody>
          <a:bodyPr>
            <a:normAutofit/>
          </a:bodyPr>
          <a:lstStyle/>
          <a:p>
            <a:pPr>
              <a:lnSpc>
                <a:spcPct val="200000"/>
              </a:lnSpc>
            </a:pPr>
            <a:r>
              <a:rPr lang="en-US" sz="1800" b="1" i="0" dirty="0">
                <a:solidFill>
                  <a:srgbClr val="374151"/>
                </a:solidFill>
                <a:effectLst/>
                <a:latin typeface="Times New Roman" panose="02020603050405020304" pitchFamily="18" charset="0"/>
                <a:cs typeface="Times New Roman" panose="02020603050405020304" pitchFamily="18" charset="0"/>
              </a:rPr>
              <a:t>Word embeddings</a:t>
            </a:r>
          </a:p>
          <a:p>
            <a:pPr marL="0" indent="0">
              <a:lnSpc>
                <a:spcPct val="200000"/>
              </a:lnSpc>
              <a:buNone/>
            </a:pPr>
            <a:r>
              <a:rPr lang="en-US" sz="1800" dirty="0">
                <a:solidFill>
                  <a:srgbClr val="374151"/>
                </a:solidFill>
                <a:latin typeface="Times New Roman" panose="02020603050405020304" pitchFamily="18" charset="0"/>
                <a:cs typeface="Times New Roman" panose="02020603050405020304" pitchFamily="18" charset="0"/>
              </a:rPr>
              <a:t>      </a:t>
            </a:r>
            <a:r>
              <a:rPr lang="en-US" sz="1800" b="0" i="0" dirty="0">
                <a:solidFill>
                  <a:srgbClr val="374151"/>
                </a:solidFill>
                <a:effectLst/>
                <a:latin typeface="Times New Roman" panose="02020603050405020304" pitchFamily="18" charset="0"/>
                <a:cs typeface="Times New Roman" panose="02020603050405020304" pitchFamily="18" charset="0"/>
              </a:rPr>
              <a:t>Word2Vec, have gained popularity due to their ability to analyze semantic similarity between words.</a:t>
            </a:r>
          </a:p>
          <a:p>
            <a:pPr>
              <a:lnSpc>
                <a:spcPct val="200000"/>
              </a:lnSpc>
            </a:pPr>
            <a:r>
              <a:rPr lang="en-US" sz="1800" b="1" i="0" dirty="0">
                <a:solidFill>
                  <a:srgbClr val="374151"/>
                </a:solidFill>
                <a:effectLst/>
                <a:latin typeface="Times New Roman" panose="02020603050405020304" pitchFamily="18" charset="0"/>
                <a:cs typeface="Times New Roman" panose="02020603050405020304" pitchFamily="18" charset="0"/>
              </a:rPr>
              <a:t>Recurrent Neural Networks (RNNs)</a:t>
            </a:r>
          </a:p>
          <a:p>
            <a:pPr marL="0" indent="0">
              <a:lnSpc>
                <a:spcPct val="200000"/>
              </a:lnSpc>
              <a:buNone/>
            </a:pPr>
            <a:r>
              <a:rPr lang="en-US" sz="1800" b="0" i="0" dirty="0">
                <a:solidFill>
                  <a:srgbClr val="374151"/>
                </a:solidFill>
                <a:effectLst/>
                <a:latin typeface="Times New Roman" panose="02020603050405020304" pitchFamily="18" charset="0"/>
                <a:cs typeface="Times New Roman" panose="02020603050405020304" pitchFamily="18" charset="0"/>
              </a:rPr>
              <a:t>      A popular choice for many NLP tasks due to their ability to manage sequential data.</a:t>
            </a:r>
            <a:endParaRPr lang="en-US" sz="1800" b="1" i="0" dirty="0">
              <a:solidFill>
                <a:srgbClr val="374151"/>
              </a:solidFill>
              <a:effectLst/>
              <a:latin typeface="Times New Roman" panose="02020603050405020304" pitchFamily="18" charset="0"/>
              <a:cs typeface="Times New Roman" panose="02020603050405020304" pitchFamily="18" charset="0"/>
            </a:endParaRPr>
          </a:p>
          <a:p>
            <a:pPr>
              <a:lnSpc>
                <a:spcPct val="200000"/>
              </a:lnSpc>
            </a:pPr>
            <a:r>
              <a:rPr lang="en-US" sz="1800" b="1" i="0" dirty="0">
                <a:solidFill>
                  <a:srgbClr val="374151"/>
                </a:solidFill>
                <a:effectLst/>
                <a:latin typeface="Times New Roman" panose="02020603050405020304" pitchFamily="18" charset="0"/>
                <a:cs typeface="Times New Roman" panose="02020603050405020304" pitchFamily="18" charset="0"/>
              </a:rPr>
              <a:t>Transformers </a:t>
            </a:r>
          </a:p>
          <a:p>
            <a:pPr marL="0" indent="0">
              <a:buNone/>
            </a:pPr>
            <a:r>
              <a:rPr lang="en-US" sz="1800" b="0" i="0" dirty="0">
                <a:solidFill>
                  <a:srgbClr val="374151"/>
                </a:solidFill>
                <a:effectLst/>
                <a:latin typeface="Times New Roman" panose="02020603050405020304" pitchFamily="18" charset="0"/>
                <a:cs typeface="Times New Roman" panose="02020603050405020304" pitchFamily="18" charset="0"/>
              </a:rPr>
              <a:t>     Transformer-based models, have revolutionized the field of NLP </a:t>
            </a:r>
          </a:p>
          <a:p>
            <a:pPr marL="0" indent="0">
              <a:buNone/>
            </a:pPr>
            <a:r>
              <a:rPr lang="en-US" sz="1800" b="0" i="0" dirty="0">
                <a:solidFill>
                  <a:srgbClr val="374151"/>
                </a:solidFill>
                <a:effectLst/>
                <a:latin typeface="Times New Roman" panose="02020603050405020304" pitchFamily="18" charset="0"/>
                <a:cs typeface="Times New Roman" panose="02020603050405020304" pitchFamily="18" charset="0"/>
              </a:rPr>
              <a:t>      &amp; achieved state-of-the-art performance on various NLP tasks.</a:t>
            </a:r>
            <a:br>
              <a:rPr lang="en-US" sz="1800" b="0" i="0" dirty="0">
                <a:solidFill>
                  <a:srgbClr val="374151"/>
                </a:solidFill>
                <a:effectLst/>
                <a:latin typeface="Times New Roman" panose="02020603050405020304" pitchFamily="18" charset="0"/>
                <a:cs typeface="Times New Roman" panose="02020603050405020304" pitchFamily="18" charset="0"/>
              </a:rPr>
            </a:br>
            <a:endParaRPr lang="en-US" sz="1800" dirty="0">
              <a:latin typeface="Times New Roman" panose="02020603050405020304" pitchFamily="18" charset="0"/>
              <a:cs typeface="Times New Roman" panose="02020603050405020304" pitchFamily="18" charset="0"/>
            </a:endParaRPr>
          </a:p>
        </p:txBody>
      </p:sp>
      <p:pic>
        <p:nvPicPr>
          <p:cNvPr id="7" name="Audio 6">
            <a:hlinkClick r:id="" action="ppaction://media"/>
            <a:extLst>
              <a:ext uri="{FF2B5EF4-FFF2-40B4-BE49-F238E27FC236}">
                <a16:creationId xmlns:a16="http://schemas.microsoft.com/office/drawing/2014/main" id="{3EEEE7DB-CAC8-F44D-583B-B745110D3513}"/>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30534304"/>
      </p:ext>
    </p:extLst>
  </p:cSld>
  <p:clrMapOvr>
    <a:masterClrMapping/>
  </p:clrMapOvr>
  <mc:AlternateContent xmlns:mc="http://schemas.openxmlformats.org/markup-compatibility/2006">
    <mc:Choice xmlns:p14="http://schemas.microsoft.com/office/powerpoint/2010/main" Requires="p14">
      <p:transition spd="slow" p14:dur="2000" advTm="76752"/>
    </mc:Choice>
    <mc:Fallback>
      <p:transition spd="slow" advTm="767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8D4C9A-E6F7-4AC8-92C1-DFD5475E1E99}"/>
              </a:ext>
            </a:extLst>
          </p:cNvPr>
          <p:cNvSpPr>
            <a:spLocks noGrp="1"/>
          </p:cNvSpPr>
          <p:nvPr>
            <p:ph type="title"/>
          </p:nvPr>
        </p:nvSpPr>
        <p:spPr>
          <a:xfrm>
            <a:off x="1324513" y="0"/>
            <a:ext cx="10018713" cy="1752599"/>
          </a:xfrm>
        </p:spPr>
        <p:txBody>
          <a:bodyPr/>
          <a:lstStyle/>
          <a:p>
            <a:r>
              <a:rPr lang="en-US" b="0" i="0" dirty="0">
                <a:solidFill>
                  <a:srgbClr val="374151"/>
                </a:solidFill>
                <a:effectLst/>
                <a:latin typeface="Times New Roman" panose="02020603050405020304" pitchFamily="18" charset="0"/>
                <a:cs typeface="Times New Roman" panose="02020603050405020304" pitchFamily="18" charset="0"/>
              </a:rPr>
              <a:t>Advantages and Disadvantages of Algorithms</a:t>
            </a:r>
            <a:endParaRPr lang="en-US" dirty="0">
              <a:latin typeface="Times New Roman" panose="02020603050405020304" pitchFamily="18" charset="0"/>
              <a:cs typeface="Times New Roman" panose="02020603050405020304" pitchFamily="18" charset="0"/>
            </a:endParaRPr>
          </a:p>
        </p:txBody>
      </p:sp>
      <p:sp>
        <p:nvSpPr>
          <p:cNvPr id="3" name="Content Placeholder 2">
            <a:extLst>
              <a:ext uri="{FF2B5EF4-FFF2-40B4-BE49-F238E27FC236}">
                <a16:creationId xmlns:a16="http://schemas.microsoft.com/office/drawing/2014/main" id="{02D3364B-17E6-475C-AB23-539C1D8BBABD}"/>
              </a:ext>
            </a:extLst>
          </p:cNvPr>
          <p:cNvSpPr>
            <a:spLocks noGrp="1"/>
          </p:cNvSpPr>
          <p:nvPr>
            <p:ph idx="1"/>
          </p:nvPr>
        </p:nvSpPr>
        <p:spPr>
          <a:xfrm>
            <a:off x="1644108" y="1752599"/>
            <a:ext cx="10018713" cy="4344140"/>
          </a:xfrm>
        </p:spPr>
        <p:txBody>
          <a:bodyPr>
            <a:normAutofit fontScale="70000" lnSpcReduction="20000"/>
          </a:bodyPr>
          <a:lstStyle/>
          <a:p>
            <a:pPr algn="l">
              <a:lnSpc>
                <a:spcPct val="200000"/>
              </a:lnSpc>
              <a:buFont typeface="Arial" panose="020B0604020202020204" pitchFamily="34" charset="0"/>
              <a:buChar char="•"/>
            </a:pPr>
            <a:r>
              <a:rPr lang="en-US" sz="2300" b="1" dirty="0">
                <a:solidFill>
                  <a:srgbClr val="374151"/>
                </a:solidFill>
                <a:latin typeface="Times New Roman" panose="02020603050405020304" pitchFamily="18" charset="0"/>
                <a:cs typeface="Times New Roman" panose="02020603050405020304" pitchFamily="18" charset="0"/>
              </a:rPr>
              <a:t>Word embeddings </a:t>
            </a:r>
          </a:p>
          <a:p>
            <a:pPr marL="0" indent="0" algn="l">
              <a:lnSpc>
                <a:spcPct val="200000"/>
              </a:lnSpc>
              <a:buNone/>
            </a:pPr>
            <a:r>
              <a:rPr lang="en-US" sz="1800" b="0" i="0" dirty="0">
                <a:solidFill>
                  <a:srgbClr val="374151"/>
                </a:solidFill>
                <a:effectLst/>
                <a:latin typeface="Times New Roman" panose="02020603050405020304" pitchFamily="18" charset="0"/>
                <a:cs typeface="Times New Roman" panose="02020603050405020304" pitchFamily="18" charset="0"/>
              </a:rPr>
              <a:t>       Advantages: high precision rate of analyzing semantic similarity between words &amp; relatively low computational cost</a:t>
            </a:r>
          </a:p>
          <a:p>
            <a:pPr marL="0" indent="0" algn="l">
              <a:lnSpc>
                <a:spcPct val="200000"/>
              </a:lnSpc>
              <a:buNone/>
            </a:pPr>
            <a:r>
              <a:rPr lang="en-US" sz="1800" b="0" i="0" dirty="0">
                <a:solidFill>
                  <a:srgbClr val="374151"/>
                </a:solidFill>
                <a:effectLst/>
                <a:latin typeface="Times New Roman" panose="02020603050405020304" pitchFamily="18" charset="0"/>
                <a:cs typeface="Times New Roman" panose="02020603050405020304" pitchFamily="18" charset="0"/>
              </a:rPr>
              <a:t>       Disadvantages: cannot handle phrases or sentences.</a:t>
            </a:r>
          </a:p>
          <a:p>
            <a:pPr algn="l">
              <a:lnSpc>
                <a:spcPct val="200000"/>
              </a:lnSpc>
              <a:buFont typeface="Arial" panose="020B0604020202020204" pitchFamily="34" charset="0"/>
              <a:buChar char="•"/>
            </a:pPr>
            <a:r>
              <a:rPr lang="en-US" sz="2300" b="1" i="0" dirty="0">
                <a:solidFill>
                  <a:srgbClr val="374151"/>
                </a:solidFill>
                <a:effectLst/>
                <a:latin typeface="Times New Roman" panose="02020603050405020304" pitchFamily="18" charset="0"/>
                <a:cs typeface="Times New Roman" panose="02020603050405020304" pitchFamily="18" charset="0"/>
              </a:rPr>
              <a:t>RNNs</a:t>
            </a:r>
            <a:r>
              <a:rPr lang="en-US" sz="1800" b="0" i="0" dirty="0">
                <a:solidFill>
                  <a:srgbClr val="374151"/>
                </a:solidFill>
                <a:effectLst/>
                <a:latin typeface="Times New Roman" panose="02020603050405020304" pitchFamily="18" charset="0"/>
                <a:cs typeface="Times New Roman" panose="02020603050405020304" pitchFamily="18" charset="0"/>
              </a:rPr>
              <a:t> </a:t>
            </a:r>
          </a:p>
          <a:p>
            <a:pPr marL="0" indent="0" algn="l">
              <a:lnSpc>
                <a:spcPct val="200000"/>
              </a:lnSpc>
              <a:buNone/>
            </a:pPr>
            <a:r>
              <a:rPr lang="en-US" sz="1800" b="0" i="0" dirty="0">
                <a:solidFill>
                  <a:srgbClr val="374151"/>
                </a:solidFill>
                <a:effectLst/>
                <a:latin typeface="Times New Roman" panose="02020603050405020304" pitchFamily="18" charset="0"/>
                <a:cs typeface="Times New Roman" panose="02020603050405020304" pitchFamily="18" charset="0"/>
              </a:rPr>
              <a:t>       Advantages:    good at managing sequential data           Disadvantages: </a:t>
            </a:r>
            <a:r>
              <a:rPr lang="en-US" sz="1800" dirty="0">
                <a:solidFill>
                  <a:srgbClr val="374151"/>
                </a:solidFill>
                <a:latin typeface="Times New Roman" panose="02020603050405020304" pitchFamily="18" charset="0"/>
                <a:cs typeface="Times New Roman" panose="02020603050405020304" pitchFamily="18" charset="0"/>
              </a:rPr>
              <a:t>have</a:t>
            </a:r>
            <a:r>
              <a:rPr lang="en-US" sz="1800" b="0" i="0" dirty="0">
                <a:solidFill>
                  <a:srgbClr val="374151"/>
                </a:solidFill>
                <a:effectLst/>
                <a:latin typeface="Times New Roman" panose="02020603050405020304" pitchFamily="18" charset="0"/>
                <a:cs typeface="Times New Roman" panose="02020603050405020304" pitchFamily="18" charset="0"/>
              </a:rPr>
              <a:t> vanishing gradients and slow convergence.</a:t>
            </a:r>
          </a:p>
          <a:p>
            <a:pPr algn="l">
              <a:lnSpc>
                <a:spcPct val="200000"/>
              </a:lnSpc>
              <a:buFont typeface="Arial" panose="020B0604020202020204" pitchFamily="34" charset="0"/>
              <a:buChar char="•"/>
            </a:pPr>
            <a:r>
              <a:rPr lang="en-US" sz="2300" b="1" dirty="0">
                <a:solidFill>
                  <a:srgbClr val="374151"/>
                </a:solidFill>
                <a:latin typeface="Times New Roman" panose="02020603050405020304" pitchFamily="18" charset="0"/>
                <a:cs typeface="Times New Roman" panose="02020603050405020304" pitchFamily="18" charset="0"/>
              </a:rPr>
              <a:t>Transformers </a:t>
            </a:r>
          </a:p>
          <a:p>
            <a:pPr marL="0" indent="0" algn="l">
              <a:lnSpc>
                <a:spcPct val="200000"/>
              </a:lnSpc>
              <a:buNone/>
            </a:pPr>
            <a:r>
              <a:rPr lang="en-US" sz="1800" b="0" i="0" dirty="0">
                <a:solidFill>
                  <a:srgbClr val="374151"/>
                </a:solidFill>
                <a:effectLst/>
                <a:latin typeface="Times New Roman" panose="02020603050405020304" pitchFamily="18" charset="0"/>
                <a:cs typeface="Times New Roman" panose="02020603050405020304" pitchFamily="18" charset="0"/>
              </a:rPr>
              <a:t>        Advantages: achieve state-of-the-art performance on various NLP tasks, </a:t>
            </a:r>
          </a:p>
          <a:p>
            <a:pPr marL="0" indent="0" algn="l">
              <a:lnSpc>
                <a:spcPct val="200000"/>
              </a:lnSpc>
              <a:buNone/>
            </a:pPr>
            <a:r>
              <a:rPr lang="en-US" sz="1800" b="0" i="0" dirty="0">
                <a:solidFill>
                  <a:srgbClr val="374151"/>
                </a:solidFill>
                <a:effectLst/>
                <a:latin typeface="Times New Roman" panose="02020603050405020304" pitchFamily="18" charset="0"/>
                <a:cs typeface="Times New Roman" panose="02020603050405020304" pitchFamily="18" charset="0"/>
              </a:rPr>
              <a:t>        Disadvantages:  require more computing power and training time.</a:t>
            </a:r>
          </a:p>
          <a:p>
            <a:endParaRPr lang="en-US" dirty="0"/>
          </a:p>
        </p:txBody>
      </p:sp>
      <p:pic>
        <p:nvPicPr>
          <p:cNvPr id="7" name="Audio 6">
            <a:hlinkClick r:id="" action="ppaction://media"/>
            <a:extLst>
              <a:ext uri="{FF2B5EF4-FFF2-40B4-BE49-F238E27FC236}">
                <a16:creationId xmlns:a16="http://schemas.microsoft.com/office/drawing/2014/main" id="{48AEF838-DEAB-6D12-2A9A-C1BA613D2299}"/>
              </a:ext>
            </a:extLst>
          </p:cNvPr>
          <p:cNvPicPr>
            <a:picLocks noChangeAspect="1"/>
          </p:cNvPicPr>
          <p:nvPr>
            <a:audioFile r:link="rId2"/>
            <p:extLst>
              <p:ext uri="{DAA4B4D4-6D71-4841-9C94-3DE7FCFB9230}">
                <p14:media xmlns:p14="http://schemas.microsoft.com/office/powerpoint/2010/main" r:embed="rId1"/>
              </p:ext>
            </p:extLst>
          </p:nvPr>
        </p:nvPicPr>
        <p:blipFill>
          <a:blip r:embed="rId4"/>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87324079"/>
      </p:ext>
    </p:extLst>
  </p:cSld>
  <p:clrMapOvr>
    <a:masterClrMapping/>
  </p:clrMapOvr>
  <mc:AlternateContent xmlns:mc="http://schemas.openxmlformats.org/markup-compatibility/2006">
    <mc:Choice xmlns:p14="http://schemas.microsoft.com/office/powerpoint/2010/main" Requires="p14">
      <p:transition spd="slow" p14:dur="2000" advTm="80051"/>
    </mc:Choice>
    <mc:Fallback>
      <p:transition spd="slow" advTm="800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ABC66-66A5-435D-8305-4453CEBE6809}"/>
              </a:ext>
            </a:extLst>
          </p:cNvPr>
          <p:cNvSpPr>
            <a:spLocks noGrp="1"/>
          </p:cNvSpPr>
          <p:nvPr>
            <p:ph type="title"/>
          </p:nvPr>
        </p:nvSpPr>
        <p:spPr>
          <a:xfrm>
            <a:off x="1833536" y="90871"/>
            <a:ext cx="8524928" cy="1273277"/>
          </a:xfrm>
        </p:spPr>
        <p:txBody>
          <a:bodyPr>
            <a:normAutofit fontScale="90000"/>
          </a:bodyPr>
          <a:lstStyle/>
          <a:p>
            <a:pPr algn="l"/>
            <a:r>
              <a:rPr lang="en-US" sz="2700" b="1" kern="100" dirty="0">
                <a:effectLst/>
                <a:latin typeface="Times New Roman" panose="02020603050405020304" pitchFamily="18" charset="0"/>
                <a:ea typeface="DengXian" panose="02010600030101010101" pitchFamily="2" charset="-122"/>
                <a:cs typeface="Times New Roman" panose="02020603050405020304" pitchFamily="18" charset="0"/>
              </a:rPr>
              <a:t>Word Embeddings Illustration</a:t>
            </a:r>
            <a:br>
              <a:rPr lang="en-US" sz="2000" b="1" kern="100" dirty="0">
                <a:effectLst/>
                <a:latin typeface="Times New Roman" panose="02020603050405020304" pitchFamily="18" charset="0"/>
                <a:ea typeface="DengXian" panose="02010600030101010101" pitchFamily="2" charset="-122"/>
                <a:cs typeface="Times New Roman" panose="02020603050405020304" pitchFamily="18" charset="0"/>
              </a:rPr>
            </a:br>
            <a:br>
              <a:rPr lang="en-US" sz="1800" kern="100" dirty="0">
                <a:effectLst/>
                <a:latin typeface="Times New Roman" panose="02020603050405020304" pitchFamily="18" charset="0"/>
                <a:ea typeface="DengXian" panose="02010600030101010101" pitchFamily="2" charset="-122"/>
                <a:cs typeface="Times New Roman" panose="02020603050405020304" pitchFamily="18" charset="0"/>
              </a:rPr>
            </a:br>
            <a:endParaRPr lang="en-US" dirty="0"/>
          </a:p>
        </p:txBody>
      </p:sp>
      <p:pic>
        <p:nvPicPr>
          <p:cNvPr id="5" name="Content Placeholder 4">
            <a:extLst>
              <a:ext uri="{FF2B5EF4-FFF2-40B4-BE49-F238E27FC236}">
                <a16:creationId xmlns:a16="http://schemas.microsoft.com/office/drawing/2014/main" id="{71424113-5574-497A-A0DB-81D9714A7E14}"/>
              </a:ext>
            </a:extLst>
          </p:cNvPr>
          <p:cNvPicPr>
            <a:picLocks noGrp="1" noChangeAspect="1"/>
          </p:cNvPicPr>
          <p:nvPr>
            <p:ph idx="1"/>
          </p:nvPr>
        </p:nvPicPr>
        <p:blipFill>
          <a:blip r:embed="rId4"/>
          <a:stretch>
            <a:fillRect/>
          </a:stretch>
        </p:blipFill>
        <p:spPr>
          <a:xfrm>
            <a:off x="2677109" y="812923"/>
            <a:ext cx="7528775" cy="5232154"/>
          </a:xfrm>
        </p:spPr>
      </p:pic>
      <p:sp>
        <p:nvSpPr>
          <p:cNvPr id="7" name="TextBox 6">
            <a:extLst>
              <a:ext uri="{FF2B5EF4-FFF2-40B4-BE49-F238E27FC236}">
                <a16:creationId xmlns:a16="http://schemas.microsoft.com/office/drawing/2014/main" id="{A6FF8D6E-20BA-4295-AD66-006CEF9FF503}"/>
              </a:ext>
            </a:extLst>
          </p:cNvPr>
          <p:cNvSpPr txBox="1"/>
          <p:nvPr/>
        </p:nvSpPr>
        <p:spPr>
          <a:xfrm>
            <a:off x="3578941" y="6120798"/>
            <a:ext cx="6096000" cy="646331"/>
          </a:xfrm>
          <a:prstGeom prst="rect">
            <a:avLst/>
          </a:prstGeom>
          <a:noFill/>
        </p:spPr>
        <p:txBody>
          <a:bodyPr wrap="square">
            <a:spAutoFit/>
          </a:bodyPr>
          <a:lstStyle/>
          <a:p>
            <a:r>
              <a:rPr lang="en-US" sz="1800" kern="100" dirty="0">
                <a:effectLst/>
                <a:latin typeface="Times New Roman" panose="02020603050405020304" pitchFamily="18" charset="0"/>
                <a:ea typeface="DengXian" panose="02010600030101010101" pitchFamily="2" charset="-122"/>
                <a:cs typeface="Times New Roman" panose="02020603050405020304" pitchFamily="18" charset="0"/>
              </a:rPr>
              <a:t>Note: Word2Vec captures the semantic similarity between words in the sample corpus. </a:t>
            </a:r>
            <a:endParaRPr lang="en-US" dirty="0"/>
          </a:p>
        </p:txBody>
      </p:sp>
      <p:pic>
        <p:nvPicPr>
          <p:cNvPr id="16" name="Audio 15">
            <a:hlinkClick r:id="" action="ppaction://media"/>
            <a:extLst>
              <a:ext uri="{FF2B5EF4-FFF2-40B4-BE49-F238E27FC236}">
                <a16:creationId xmlns:a16="http://schemas.microsoft.com/office/drawing/2014/main" id="{046DF1E5-CE75-3363-7239-8914775601C0}"/>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96357289"/>
      </p:ext>
    </p:extLst>
  </p:cSld>
  <p:clrMapOvr>
    <a:masterClrMapping/>
  </p:clrMapOvr>
  <mc:AlternateContent xmlns:mc="http://schemas.openxmlformats.org/markup-compatibility/2006">
    <mc:Choice xmlns:p14="http://schemas.microsoft.com/office/powerpoint/2010/main" Requires="p14">
      <p:transition spd="slow" p14:dur="2000" advTm="35558"/>
    </mc:Choice>
    <mc:Fallback>
      <p:transition spd="slow" advTm="3555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606C84D-E9B2-497B-9FBC-CBCE76EC3F2C}"/>
              </a:ext>
            </a:extLst>
          </p:cNvPr>
          <p:cNvSpPr>
            <a:spLocks noGrp="1"/>
          </p:cNvSpPr>
          <p:nvPr>
            <p:ph type="title"/>
          </p:nvPr>
        </p:nvSpPr>
        <p:spPr>
          <a:xfrm>
            <a:off x="1385988" y="309700"/>
            <a:ext cx="6253676" cy="1123336"/>
          </a:xfrm>
        </p:spPr>
        <p:txBody>
          <a:bodyPr/>
          <a:lstStyle/>
          <a:p>
            <a:r>
              <a:rPr lang="en-US" sz="2400" b="1" kern="100" dirty="0">
                <a:effectLst/>
                <a:latin typeface="Times New Roman" panose="02020603050405020304" pitchFamily="18" charset="0"/>
                <a:ea typeface="DengXian" panose="02010600030101010101" pitchFamily="2" charset="-122"/>
                <a:cs typeface="Times New Roman" panose="02020603050405020304" pitchFamily="18" charset="0"/>
              </a:rPr>
              <a:t>Recurrent Neural Networks (RNNs)</a:t>
            </a:r>
            <a:br>
              <a:rPr lang="en-US" sz="1800" kern="100" dirty="0">
                <a:effectLst/>
                <a:latin typeface="Calibri" panose="020F0502020204030204" pitchFamily="34" charset="0"/>
                <a:ea typeface="DengXian" panose="02010600030101010101" pitchFamily="2" charset="-122"/>
                <a:cs typeface="Times New Roman" panose="02020603050405020304" pitchFamily="18" charset="0"/>
              </a:rPr>
            </a:br>
            <a:endParaRPr lang="en-US" dirty="0"/>
          </a:p>
        </p:txBody>
      </p:sp>
      <p:pic>
        <p:nvPicPr>
          <p:cNvPr id="5" name="Content Placeholder 4">
            <a:extLst>
              <a:ext uri="{FF2B5EF4-FFF2-40B4-BE49-F238E27FC236}">
                <a16:creationId xmlns:a16="http://schemas.microsoft.com/office/drawing/2014/main" id="{45CAABFA-1EA8-467E-9C9B-39C495A7E147}"/>
              </a:ext>
            </a:extLst>
          </p:cNvPr>
          <p:cNvPicPr>
            <a:picLocks noGrp="1" noChangeAspect="1"/>
          </p:cNvPicPr>
          <p:nvPr>
            <p:ph idx="1"/>
          </p:nvPr>
        </p:nvPicPr>
        <p:blipFill>
          <a:blip r:embed="rId4"/>
          <a:stretch>
            <a:fillRect/>
          </a:stretch>
        </p:blipFill>
        <p:spPr>
          <a:xfrm>
            <a:off x="2022014" y="927274"/>
            <a:ext cx="6898201" cy="4630737"/>
          </a:xfrm>
        </p:spPr>
      </p:pic>
      <p:sp>
        <p:nvSpPr>
          <p:cNvPr id="7" name="TextBox 6">
            <a:extLst>
              <a:ext uri="{FF2B5EF4-FFF2-40B4-BE49-F238E27FC236}">
                <a16:creationId xmlns:a16="http://schemas.microsoft.com/office/drawing/2014/main" id="{A7AF47F8-F0F8-4851-B480-F23EB57FA89F}"/>
              </a:ext>
            </a:extLst>
          </p:cNvPr>
          <p:cNvSpPr txBox="1"/>
          <p:nvPr/>
        </p:nvSpPr>
        <p:spPr>
          <a:xfrm>
            <a:off x="2123230" y="5541132"/>
            <a:ext cx="6898200" cy="1121269"/>
          </a:xfrm>
          <a:prstGeom prst="rect">
            <a:avLst/>
          </a:prstGeom>
          <a:noFill/>
        </p:spPr>
        <p:txBody>
          <a:bodyPr wrap="square">
            <a:spAutoFit/>
          </a:bodyPr>
          <a:lstStyle/>
          <a:p>
            <a:pPr marL="0" marR="0" algn="just">
              <a:lnSpc>
                <a:spcPct val="200000"/>
              </a:lnSpc>
              <a:spcBef>
                <a:spcPts val="0"/>
              </a:spcBef>
              <a:spcAft>
                <a:spcPts val="0"/>
              </a:spcAft>
            </a:pPr>
            <a:r>
              <a:rPr lang="en-US" sz="1800" kern="100" dirty="0">
                <a:effectLst/>
                <a:latin typeface="Times New Roman" panose="02020603050405020304" pitchFamily="18" charset="0"/>
                <a:ea typeface="DengXian" panose="02010600030101010101" pitchFamily="2" charset="-122"/>
                <a:cs typeface="Times New Roman" panose="02020603050405020304" pitchFamily="18" charset="0"/>
              </a:rPr>
              <a:t>Note: Except for their limitations, RNNs still remain a popular choice for many NLP tasks due to their ability to manage sequential data. </a:t>
            </a:r>
            <a:endParaRPr lang="en-US" sz="1600" kern="100" dirty="0">
              <a:effectLst/>
              <a:latin typeface="Calibri" panose="020F0502020204030204" pitchFamily="34" charset="0"/>
              <a:ea typeface="DengXian" panose="02010600030101010101" pitchFamily="2" charset="-122"/>
              <a:cs typeface="Times New Roman" panose="02020603050405020304" pitchFamily="18" charset="0"/>
            </a:endParaRPr>
          </a:p>
        </p:txBody>
      </p:sp>
      <p:pic>
        <p:nvPicPr>
          <p:cNvPr id="8" name="Audio 7">
            <a:hlinkClick r:id="" action="ppaction://media"/>
            <a:extLst>
              <a:ext uri="{FF2B5EF4-FFF2-40B4-BE49-F238E27FC236}">
                <a16:creationId xmlns:a16="http://schemas.microsoft.com/office/drawing/2014/main" id="{206FE396-F493-5470-3262-223672BCE726}"/>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07196831"/>
      </p:ext>
    </p:extLst>
  </p:cSld>
  <p:clrMapOvr>
    <a:masterClrMapping/>
  </p:clrMapOvr>
  <mc:AlternateContent xmlns:mc="http://schemas.openxmlformats.org/markup-compatibility/2006">
    <mc:Choice xmlns:p14="http://schemas.microsoft.com/office/powerpoint/2010/main" Requires="p14">
      <p:transition spd="slow" p14:dur="2000" advTm="33295"/>
    </mc:Choice>
    <mc:Fallback>
      <p:transition spd="slow" advTm="332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231BA2-34CE-430E-823F-06269617B393}"/>
              </a:ext>
            </a:extLst>
          </p:cNvPr>
          <p:cNvSpPr>
            <a:spLocks noGrp="1"/>
          </p:cNvSpPr>
          <p:nvPr>
            <p:ph type="title"/>
          </p:nvPr>
        </p:nvSpPr>
        <p:spPr>
          <a:xfrm>
            <a:off x="1218839" y="235975"/>
            <a:ext cx="3500645" cy="1066800"/>
          </a:xfrm>
        </p:spPr>
        <p:txBody>
          <a:bodyPr/>
          <a:lstStyle/>
          <a:p>
            <a:r>
              <a:rPr lang="en-US" sz="2400" b="1" kern="100" dirty="0">
                <a:effectLst/>
                <a:latin typeface="Times New Roman" panose="02020603050405020304" pitchFamily="18" charset="0"/>
                <a:ea typeface="DengXian" panose="02010600030101010101" pitchFamily="2" charset="-122"/>
                <a:cs typeface="Times New Roman" panose="02020603050405020304" pitchFamily="18" charset="0"/>
              </a:rPr>
              <a:t>Transformers</a:t>
            </a:r>
            <a:br>
              <a:rPr lang="en-US" sz="1800" kern="100" dirty="0">
                <a:effectLst/>
                <a:latin typeface="Calibri" panose="020F0502020204030204" pitchFamily="34" charset="0"/>
                <a:ea typeface="DengXian" panose="02010600030101010101" pitchFamily="2" charset="-122"/>
                <a:cs typeface="Times New Roman" panose="02020603050405020304" pitchFamily="18" charset="0"/>
              </a:rPr>
            </a:br>
            <a:endParaRPr lang="en-US" dirty="0"/>
          </a:p>
        </p:txBody>
      </p:sp>
      <p:pic>
        <p:nvPicPr>
          <p:cNvPr id="5" name="Content Placeholder 4">
            <a:extLst>
              <a:ext uri="{FF2B5EF4-FFF2-40B4-BE49-F238E27FC236}">
                <a16:creationId xmlns:a16="http://schemas.microsoft.com/office/drawing/2014/main" id="{E1380401-B912-4940-AD6F-47F458D3CFDA}"/>
              </a:ext>
            </a:extLst>
          </p:cNvPr>
          <p:cNvPicPr>
            <a:picLocks noGrp="1" noChangeAspect="1"/>
          </p:cNvPicPr>
          <p:nvPr>
            <p:ph idx="1"/>
          </p:nvPr>
        </p:nvPicPr>
        <p:blipFill>
          <a:blip r:embed="rId4"/>
          <a:stretch>
            <a:fillRect/>
          </a:stretch>
        </p:blipFill>
        <p:spPr>
          <a:xfrm>
            <a:off x="2003637" y="1044677"/>
            <a:ext cx="6629085" cy="4449547"/>
          </a:xfrm>
        </p:spPr>
      </p:pic>
      <p:sp>
        <p:nvSpPr>
          <p:cNvPr id="9" name="TextBox 8">
            <a:extLst>
              <a:ext uri="{FF2B5EF4-FFF2-40B4-BE49-F238E27FC236}">
                <a16:creationId xmlns:a16="http://schemas.microsoft.com/office/drawing/2014/main" id="{9631D13E-BBA6-4E19-ADB3-D9EA370CEA7F}"/>
              </a:ext>
            </a:extLst>
          </p:cNvPr>
          <p:cNvSpPr txBox="1"/>
          <p:nvPr/>
        </p:nvSpPr>
        <p:spPr>
          <a:xfrm>
            <a:off x="2084439" y="5656595"/>
            <a:ext cx="6096000" cy="646331"/>
          </a:xfrm>
          <a:prstGeom prst="rect">
            <a:avLst/>
          </a:prstGeom>
          <a:noFill/>
        </p:spPr>
        <p:txBody>
          <a:bodyPr wrap="square">
            <a:spAutoFit/>
          </a:bodyPr>
          <a:lstStyle/>
          <a:p>
            <a:r>
              <a:rPr lang="en-US" sz="1800" dirty="0">
                <a:effectLst/>
                <a:latin typeface="Times New Roman" panose="02020603050405020304" pitchFamily="18" charset="0"/>
                <a:ea typeface="DengXian" panose="02010600030101010101" pitchFamily="2" charset="-122"/>
              </a:rPr>
              <a:t>Note: the accuracy of the transformer-based model improves when the sequence length increases.</a:t>
            </a:r>
            <a:endParaRPr lang="en-US" dirty="0"/>
          </a:p>
        </p:txBody>
      </p:sp>
      <p:pic>
        <p:nvPicPr>
          <p:cNvPr id="7" name="Audio 6">
            <a:hlinkClick r:id="" action="ppaction://media"/>
            <a:extLst>
              <a:ext uri="{FF2B5EF4-FFF2-40B4-BE49-F238E27FC236}">
                <a16:creationId xmlns:a16="http://schemas.microsoft.com/office/drawing/2014/main" id="{C919A246-3701-A0A6-FFAE-E9F407801251}"/>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82098080"/>
      </p:ext>
    </p:extLst>
  </p:cSld>
  <p:clrMapOvr>
    <a:masterClrMapping/>
  </p:clrMapOvr>
  <mc:AlternateContent xmlns:mc="http://schemas.openxmlformats.org/markup-compatibility/2006">
    <mc:Choice xmlns:p14="http://schemas.microsoft.com/office/powerpoint/2010/main" Requires="p14">
      <p:transition spd="slow" p14:dur="2000" advTm="28053"/>
    </mc:Choice>
    <mc:Fallback>
      <p:transition spd="slow" advTm="280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8DD7D-DAF2-4912-A856-6C00F15B4BD1}"/>
              </a:ext>
            </a:extLst>
          </p:cNvPr>
          <p:cNvSpPr>
            <a:spLocks noGrp="1"/>
          </p:cNvSpPr>
          <p:nvPr>
            <p:ph type="title"/>
          </p:nvPr>
        </p:nvSpPr>
        <p:spPr>
          <a:xfrm>
            <a:off x="-698449" y="125360"/>
            <a:ext cx="7256566" cy="818535"/>
          </a:xfrm>
        </p:spPr>
        <p:txBody>
          <a:bodyPr>
            <a:normAutofit/>
          </a:bodyPr>
          <a:lstStyle/>
          <a:p>
            <a:r>
              <a:rPr lang="en-US" sz="2400" b="1" kern="100" dirty="0">
                <a:effectLst/>
                <a:latin typeface="Times New Roman" panose="02020603050405020304" pitchFamily="18" charset="0"/>
                <a:ea typeface="DengXian" panose="02010600030101010101" pitchFamily="2" charset="-122"/>
                <a:cs typeface="Times New Roman" panose="02020603050405020304" pitchFamily="18" charset="0"/>
              </a:rPr>
              <a:t>Transformers</a:t>
            </a:r>
            <a:endParaRPr lang="en-US" sz="2400" dirty="0"/>
          </a:p>
        </p:txBody>
      </p:sp>
      <p:pic>
        <p:nvPicPr>
          <p:cNvPr id="4" name="Picture 3">
            <a:extLst>
              <a:ext uri="{FF2B5EF4-FFF2-40B4-BE49-F238E27FC236}">
                <a16:creationId xmlns:a16="http://schemas.microsoft.com/office/drawing/2014/main" id="{56F99514-A651-4341-ADBC-CF33AA71E0F2}"/>
              </a:ext>
            </a:extLst>
          </p:cNvPr>
          <p:cNvPicPr>
            <a:picLocks noChangeAspect="1"/>
          </p:cNvPicPr>
          <p:nvPr/>
        </p:nvPicPr>
        <p:blipFill>
          <a:blip r:embed="rId4"/>
          <a:stretch>
            <a:fillRect/>
          </a:stretch>
        </p:blipFill>
        <p:spPr>
          <a:xfrm>
            <a:off x="2037739" y="943895"/>
            <a:ext cx="6594983" cy="4484589"/>
          </a:xfrm>
          <a:prstGeom prst="rect">
            <a:avLst/>
          </a:prstGeom>
        </p:spPr>
      </p:pic>
      <p:sp>
        <p:nvSpPr>
          <p:cNvPr id="6" name="TextBox 5">
            <a:extLst>
              <a:ext uri="{FF2B5EF4-FFF2-40B4-BE49-F238E27FC236}">
                <a16:creationId xmlns:a16="http://schemas.microsoft.com/office/drawing/2014/main" id="{3F0C080E-FB72-4AC5-A4A1-AD588A96DBFD}"/>
              </a:ext>
            </a:extLst>
          </p:cNvPr>
          <p:cNvSpPr txBox="1"/>
          <p:nvPr/>
        </p:nvSpPr>
        <p:spPr>
          <a:xfrm>
            <a:off x="1949247" y="5600688"/>
            <a:ext cx="6594983" cy="646331"/>
          </a:xfrm>
          <a:prstGeom prst="rect">
            <a:avLst/>
          </a:prstGeom>
          <a:noFill/>
        </p:spPr>
        <p:txBody>
          <a:bodyPr wrap="square">
            <a:spAutoFit/>
          </a:bodyPr>
          <a:lstStyle/>
          <a:p>
            <a:r>
              <a:rPr lang="en-US" sz="1800" dirty="0">
                <a:effectLst/>
                <a:latin typeface="Times New Roman" panose="02020603050405020304" pitchFamily="18" charset="0"/>
                <a:ea typeface="DengXian" panose="02010600030101010101" pitchFamily="2" charset="-122"/>
              </a:rPr>
              <a:t>Note: the training time and computational cost of transformer-based models increase significantly with the size of the dataset.</a:t>
            </a:r>
            <a:endParaRPr lang="en-US" dirty="0"/>
          </a:p>
        </p:txBody>
      </p:sp>
      <p:pic>
        <p:nvPicPr>
          <p:cNvPr id="8" name="Audio 7">
            <a:hlinkClick r:id="" action="ppaction://media"/>
            <a:extLst>
              <a:ext uri="{FF2B5EF4-FFF2-40B4-BE49-F238E27FC236}">
                <a16:creationId xmlns:a16="http://schemas.microsoft.com/office/drawing/2014/main" id="{08F875A4-E542-D8F1-1F5A-C83DD4F9B857}"/>
              </a:ext>
            </a:extLst>
          </p:cNvPr>
          <p:cNvPicPr>
            <a:picLocks noChangeAspect="1"/>
          </p:cNvPicPr>
          <p:nvPr>
            <a:audioFile r:link="rId2"/>
            <p:extLst>
              <p:ext uri="{DAA4B4D4-6D71-4841-9C94-3DE7FCFB9230}">
                <p14:media xmlns:p14="http://schemas.microsoft.com/office/powerpoint/2010/main" r:embed="rId1"/>
              </p:ext>
            </p:extLst>
          </p:nvPr>
        </p:nvPicPr>
        <p:blipFill>
          <a:blip r:embed="rId5"/>
          <a:srcRect l="-161075" t="-161075" r="-161075" b="-1610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20980401"/>
      </p:ext>
    </p:extLst>
  </p:cSld>
  <p:clrMapOvr>
    <a:masterClrMapping/>
  </p:clrMapOvr>
  <mc:AlternateContent xmlns:mc="http://schemas.openxmlformats.org/markup-compatibility/2006">
    <mc:Choice xmlns:p14="http://schemas.microsoft.com/office/powerpoint/2010/main" Requires="p14">
      <p:transition spd="slow" p14:dur="2000" advTm="29309"/>
    </mc:Choice>
    <mc:Fallback>
      <p:transition spd="slow" advTm="293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TM03457496[[fn=Parallax]]</Template>
  <TotalTime>191</TotalTime>
  <Words>765</Words>
  <Application>Microsoft Office PowerPoint</Application>
  <PresentationFormat>Widescreen</PresentationFormat>
  <Paragraphs>61</Paragraphs>
  <Slides>15</Slides>
  <Notes>0</Notes>
  <HiddenSlides>0</HiddenSlides>
  <MMClips>13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Arial</vt:lpstr>
      <vt:lpstr>Calibri</vt:lpstr>
      <vt:lpstr>Corbel</vt:lpstr>
      <vt:lpstr>Times New Roman</vt:lpstr>
      <vt:lpstr>Parallax</vt:lpstr>
      <vt:lpstr>Interpreting Deep Learning Models in Natural Language Processing </vt:lpstr>
      <vt:lpstr>Introduction</vt:lpstr>
      <vt:lpstr>Literature Review</vt:lpstr>
      <vt:lpstr>Algorithms application in NLP</vt:lpstr>
      <vt:lpstr>Advantages and Disadvantages of Algorithms</vt:lpstr>
      <vt:lpstr>Word Embeddings Illustration  </vt:lpstr>
      <vt:lpstr>Recurrent Neural Networks (RNNs) </vt:lpstr>
      <vt:lpstr>Transformers </vt:lpstr>
      <vt:lpstr>Transformers</vt:lpstr>
      <vt:lpstr>Transformers</vt:lpstr>
      <vt:lpstr>Current Deep Learning Applications in Industries </vt:lpstr>
      <vt:lpstr>Challenges and Limitations </vt:lpstr>
      <vt:lpstr>Conclusion </vt:lpstr>
      <vt:lpstr>References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Interpreting Deep Learning Models in Natural Language Processing </dc:title>
  <dc:creator>Guest</dc:creator>
  <cp:lastModifiedBy>lu laura</cp:lastModifiedBy>
  <cp:revision>9</cp:revision>
  <dcterms:created xsi:type="dcterms:W3CDTF">2023-05-08T18:29:56Z</dcterms:created>
  <dcterms:modified xsi:type="dcterms:W3CDTF">2023-05-08T22:12:30Z</dcterms:modified>
</cp:coreProperties>
</file>

<file path=docProps/thumbnail.jpeg>
</file>